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8"/>
    <p:sldId id="257" r:id="rId49"/>
    <p:sldId id="258" r:id="rId50"/>
    <p:sldId id="259" r:id="rId51"/>
    <p:sldId id="260" r:id="rId52"/>
    <p:sldId id="261" r:id="rId53"/>
    <p:sldId id="262" r:id="rId54"/>
    <p:sldId id="263" r:id="rId55"/>
    <p:sldId id="264" r:id="rId56"/>
    <p:sldId id="265" r:id="rId57"/>
    <p:sldId id="266" r:id="rId58"/>
    <p:sldId id="267" r:id="rId59"/>
    <p:sldId id="268" r:id="rId60"/>
    <p:sldId id="269" r:id="rId61"/>
    <p:sldId id="270" r:id="rId62"/>
    <p:sldId id="271" r:id="rId63"/>
    <p:sldId id="272" r:id="rId64"/>
    <p:sldId id="273" r:id="rId65"/>
    <p:sldId id="274" r:id="rId66"/>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Prata" charset="1" panose="00000500000000000000"/>
      <p:regular r:id="rId8"/>
    </p:embeddedFont>
    <p:embeddedFont>
      <p:font typeface="Trocchi" charset="1" panose="00000500000000000000"/>
      <p:regular r:id="rId9"/>
    </p:embeddedFont>
    <p:embeddedFont>
      <p:font typeface="Hammersmith One" charset="1" panose="02010703030501060504"/>
      <p:regular r:id="rId10"/>
    </p:embeddedFont>
    <p:embeddedFont>
      <p:font typeface="Josefin Sans" charset="1" panose="00000000000000000000"/>
      <p:regular r:id="rId11"/>
    </p:embeddedFont>
    <p:embeddedFont>
      <p:font typeface="Josefin Sans Bold" charset="1" panose="00000000000000000000"/>
      <p:regular r:id="rId12"/>
    </p:embeddedFont>
    <p:embeddedFont>
      <p:font typeface="Josefin Sans Italics" charset="1" panose="00000000000000000000"/>
      <p:regular r:id="rId13"/>
    </p:embeddedFont>
    <p:embeddedFont>
      <p:font typeface="Josefin Sans Bold Italics" charset="1" panose="00000000000000000000"/>
      <p:regular r:id="rId14"/>
    </p:embeddedFont>
    <p:embeddedFont>
      <p:font typeface="Arimo" charset="1" panose="020B0604020202020204"/>
      <p:regular r:id="rId15"/>
    </p:embeddedFont>
    <p:embeddedFont>
      <p:font typeface="Arimo Bold" charset="1" panose="020B0704020202020204"/>
      <p:regular r:id="rId16"/>
    </p:embeddedFont>
    <p:embeddedFont>
      <p:font typeface="Arimo Italics" charset="1" panose="020B0604020202090204"/>
      <p:regular r:id="rId17"/>
    </p:embeddedFont>
    <p:embeddedFont>
      <p:font typeface="Arimo Bold Italics" charset="1" panose="020B0704020202090204"/>
      <p:regular r:id="rId18"/>
    </p:embeddedFont>
    <p:embeddedFont>
      <p:font typeface="Sanchez" charset="1" panose="02000000000000000000"/>
      <p:regular r:id="rId19"/>
    </p:embeddedFont>
    <p:embeddedFont>
      <p:font typeface="Sanchez Italics" charset="1" panose="00000000000000000000"/>
      <p:regular r:id="rId20"/>
    </p:embeddedFont>
    <p:embeddedFont>
      <p:font typeface="League Spartan" charset="1" panose="00000800000000000000"/>
      <p:regular r:id="rId21"/>
    </p:embeddedFont>
    <p:embeddedFont>
      <p:font typeface="IBM Plex Sans" charset="1" panose="020B0503050203000203"/>
      <p:regular r:id="rId22"/>
    </p:embeddedFont>
    <p:embeddedFont>
      <p:font typeface="IBM Plex Sans Bold" charset="1" panose="020B0803050203000203"/>
      <p:regular r:id="rId23"/>
    </p:embeddedFont>
    <p:embeddedFont>
      <p:font typeface="IBM Plex Sans Italics" charset="1" panose="020B0503050203000203"/>
      <p:regular r:id="rId24"/>
    </p:embeddedFont>
    <p:embeddedFont>
      <p:font typeface="IBM Plex Sans Bold Italics" charset="1" panose="020B0803050203000203"/>
      <p:regular r:id="rId25"/>
    </p:embeddedFont>
    <p:embeddedFont>
      <p:font typeface="IBM Plex Sans Thin" charset="1" panose="020B0203050203000203"/>
      <p:regular r:id="rId26"/>
    </p:embeddedFont>
    <p:embeddedFont>
      <p:font typeface="IBM Plex Sans Thin Italics" charset="1" panose="020B0203050203000203"/>
      <p:regular r:id="rId27"/>
    </p:embeddedFont>
    <p:embeddedFont>
      <p:font typeface="IBM Plex Sans Medium" charset="1" panose="020B0603050203000203"/>
      <p:regular r:id="rId28"/>
    </p:embeddedFont>
    <p:embeddedFont>
      <p:font typeface="IBM Plex Sans Medium Italics" charset="1" panose="020B0603050203000203"/>
      <p:regular r:id="rId29"/>
    </p:embeddedFont>
    <p:embeddedFont>
      <p:font typeface="Montserrat" charset="1" panose="00000500000000000000"/>
      <p:regular r:id="rId30"/>
    </p:embeddedFont>
    <p:embeddedFont>
      <p:font typeface="Montserrat Bold" charset="1" panose="00000800000000000000"/>
      <p:regular r:id="rId31"/>
    </p:embeddedFont>
    <p:embeddedFont>
      <p:font typeface="Montserrat Italics" charset="1" panose="00000500000000000000"/>
      <p:regular r:id="rId32"/>
    </p:embeddedFont>
    <p:embeddedFont>
      <p:font typeface="Montserrat Bold Italics" charset="1" panose="00000800000000000000"/>
      <p:regular r:id="rId33"/>
    </p:embeddedFont>
    <p:embeddedFont>
      <p:font typeface="Montserrat Thin" charset="1" panose="00000300000000000000"/>
      <p:regular r:id="rId34"/>
    </p:embeddedFont>
    <p:embeddedFont>
      <p:font typeface="Montserrat Thin Italics" charset="1" panose="00000300000000000000"/>
      <p:regular r:id="rId35"/>
    </p:embeddedFont>
    <p:embeddedFont>
      <p:font typeface="Montserrat Extra-Light" charset="1" panose="00000300000000000000"/>
      <p:regular r:id="rId36"/>
    </p:embeddedFont>
    <p:embeddedFont>
      <p:font typeface="Montserrat Extra-Light Italics" charset="1" panose="00000300000000000000"/>
      <p:regular r:id="rId37"/>
    </p:embeddedFont>
    <p:embeddedFont>
      <p:font typeface="Montserrat Light" charset="1" panose="00000400000000000000"/>
      <p:regular r:id="rId38"/>
    </p:embeddedFont>
    <p:embeddedFont>
      <p:font typeface="Montserrat Light Italics" charset="1" panose="00000400000000000000"/>
      <p:regular r:id="rId39"/>
    </p:embeddedFont>
    <p:embeddedFont>
      <p:font typeface="Montserrat Medium" charset="1" panose="00000600000000000000"/>
      <p:regular r:id="rId40"/>
    </p:embeddedFont>
    <p:embeddedFont>
      <p:font typeface="Montserrat Medium Italics" charset="1" panose="00000600000000000000"/>
      <p:regular r:id="rId41"/>
    </p:embeddedFont>
    <p:embeddedFont>
      <p:font typeface="Montserrat Semi-Bold" charset="1" panose="00000700000000000000"/>
      <p:regular r:id="rId42"/>
    </p:embeddedFont>
    <p:embeddedFont>
      <p:font typeface="Montserrat Semi-Bold Italics" charset="1" panose="00000700000000000000"/>
      <p:regular r:id="rId43"/>
    </p:embeddedFont>
    <p:embeddedFont>
      <p:font typeface="Montserrat Ultra-Bold" charset="1" panose="00000900000000000000"/>
      <p:regular r:id="rId44"/>
    </p:embeddedFont>
    <p:embeddedFont>
      <p:font typeface="Montserrat Ultra-Bold Italics" charset="1" panose="00000900000000000000"/>
      <p:regular r:id="rId45"/>
    </p:embeddedFont>
    <p:embeddedFont>
      <p:font typeface="Montserrat Heavy" charset="1" panose="00000A00000000000000"/>
      <p:regular r:id="rId46"/>
    </p:embeddedFont>
    <p:embeddedFont>
      <p:font typeface="Montserrat Heavy Italics" charset="1" panose="00000A0000000000000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slides/slide1.xml" Type="http://schemas.openxmlformats.org/officeDocument/2006/relationships/slide"/><Relationship Id="rId49" Target="slides/slide2.xml" Type="http://schemas.openxmlformats.org/officeDocument/2006/relationships/slide"/><Relationship Id="rId5" Target="tableStyles.xml" Type="http://schemas.openxmlformats.org/officeDocument/2006/relationships/tableStyles"/><Relationship Id="rId50" Target="slides/slide3.xml" Type="http://schemas.openxmlformats.org/officeDocument/2006/relationships/slide"/><Relationship Id="rId51" Target="slides/slide4.xml" Type="http://schemas.openxmlformats.org/officeDocument/2006/relationships/slide"/><Relationship Id="rId52" Target="slides/slide5.xml" Type="http://schemas.openxmlformats.org/officeDocument/2006/relationships/slide"/><Relationship Id="rId53" Target="slides/slide6.xml" Type="http://schemas.openxmlformats.org/officeDocument/2006/relationships/slide"/><Relationship Id="rId54" Target="slides/slide7.xml" Type="http://schemas.openxmlformats.org/officeDocument/2006/relationships/slide"/><Relationship Id="rId55" Target="slides/slide8.xml" Type="http://schemas.openxmlformats.org/officeDocument/2006/relationships/slide"/><Relationship Id="rId56" Target="slides/slide9.xml" Type="http://schemas.openxmlformats.org/officeDocument/2006/relationships/slide"/><Relationship Id="rId57" Target="slides/slide10.xml" Type="http://schemas.openxmlformats.org/officeDocument/2006/relationships/slide"/><Relationship Id="rId58" Target="slides/slide11.xml" Type="http://schemas.openxmlformats.org/officeDocument/2006/relationships/slide"/><Relationship Id="rId59" Target="slides/slide12.xml" Type="http://schemas.openxmlformats.org/officeDocument/2006/relationships/slide"/><Relationship Id="rId6" Target="fonts/font6.fntdata" Type="http://schemas.openxmlformats.org/officeDocument/2006/relationships/font"/><Relationship Id="rId60" Target="slides/slide13.xml" Type="http://schemas.openxmlformats.org/officeDocument/2006/relationships/slide"/><Relationship Id="rId61" Target="slides/slide14.xml" Type="http://schemas.openxmlformats.org/officeDocument/2006/relationships/slide"/><Relationship Id="rId62" Target="slides/slide15.xml" Type="http://schemas.openxmlformats.org/officeDocument/2006/relationships/slide"/><Relationship Id="rId63" Target="slides/slide16.xml" Type="http://schemas.openxmlformats.org/officeDocument/2006/relationships/slide"/><Relationship Id="rId64" Target="slides/slide17.xml" Type="http://schemas.openxmlformats.org/officeDocument/2006/relationships/slide"/><Relationship Id="rId65" Target="slides/slide18.xml" Type="http://schemas.openxmlformats.org/officeDocument/2006/relationships/slide"/><Relationship Id="rId66" Target="slides/slide19.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jpeg" Type="http://schemas.openxmlformats.org/officeDocument/2006/relationships/image"/><Relationship Id="rId5" Target="../media/image28.jpeg" Type="http://schemas.openxmlformats.org/officeDocument/2006/relationships/image"/><Relationship Id="rId6" Target="../media/image29.jpeg" Type="http://schemas.openxmlformats.org/officeDocument/2006/relationships/image"/><Relationship Id="rId7" Target="../media/image3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3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3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 Id="rId3" Target="../media/image4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 Id="rId4"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3333" t="0" r="-33333" b="0"/>
            </a:stretch>
          </a:blipFill>
        </p:spPr>
      </p:sp>
      <p:sp>
        <p:nvSpPr>
          <p:cNvPr name="AutoShape 3" id="3"/>
          <p:cNvSpPr/>
          <p:nvPr/>
        </p:nvSpPr>
        <p:spPr>
          <a:xfrm rot="0">
            <a:off x="1411815" y="6585624"/>
            <a:ext cx="12114058" cy="0"/>
          </a:xfrm>
          <a:prstGeom prst="line">
            <a:avLst/>
          </a:prstGeom>
          <a:ln cap="flat" w="66675">
            <a:solidFill>
              <a:srgbClr val="2254C5"/>
            </a:solidFill>
            <a:prstDash val="solid"/>
            <a:headEnd type="none" len="sm" w="sm"/>
            <a:tailEnd type="none" len="sm" w="sm"/>
          </a:ln>
        </p:spPr>
      </p:sp>
      <p:sp>
        <p:nvSpPr>
          <p:cNvPr name="Freeform 4" id="4"/>
          <p:cNvSpPr/>
          <p:nvPr/>
        </p:nvSpPr>
        <p:spPr>
          <a:xfrm flipH="false" flipV="false" rot="0">
            <a:off x="850169" y="0"/>
            <a:ext cx="3613029" cy="3613029"/>
          </a:xfrm>
          <a:custGeom>
            <a:avLst/>
            <a:gdLst/>
            <a:ahLst/>
            <a:cxnLst/>
            <a:rect r="r" b="b" t="t" l="l"/>
            <a:pathLst>
              <a:path h="3613029" w="3613029">
                <a:moveTo>
                  <a:pt x="0" y="0"/>
                </a:moveTo>
                <a:lnTo>
                  <a:pt x="3613030" y="0"/>
                </a:lnTo>
                <a:lnTo>
                  <a:pt x="3613030" y="3613029"/>
                </a:lnTo>
                <a:lnTo>
                  <a:pt x="0" y="3613029"/>
                </a:lnTo>
                <a:lnTo>
                  <a:pt x="0" y="0"/>
                </a:lnTo>
                <a:close/>
              </a:path>
            </a:pathLst>
          </a:custGeom>
          <a:blipFill>
            <a:blip r:embed="rId3"/>
            <a:stretch>
              <a:fillRect l="0" t="0" r="0" b="0"/>
            </a:stretch>
          </a:blipFill>
        </p:spPr>
      </p:sp>
      <p:sp>
        <p:nvSpPr>
          <p:cNvPr name="TextBox 5" id="5"/>
          <p:cNvSpPr txBox="true"/>
          <p:nvPr/>
        </p:nvSpPr>
        <p:spPr>
          <a:xfrm rot="0">
            <a:off x="1257123" y="2987001"/>
            <a:ext cx="16002177" cy="2880485"/>
          </a:xfrm>
          <a:prstGeom prst="rect">
            <a:avLst/>
          </a:prstGeom>
        </p:spPr>
        <p:txBody>
          <a:bodyPr anchor="t" rtlCol="false" tIns="0" lIns="0" bIns="0" rIns="0">
            <a:spAutoFit/>
          </a:bodyPr>
          <a:lstStyle/>
          <a:p>
            <a:pPr>
              <a:lnSpc>
                <a:spcPts val="23549"/>
              </a:lnSpc>
            </a:pPr>
            <a:r>
              <a:rPr lang="en-US" sz="16820">
                <a:solidFill>
                  <a:srgbClr val="2254C5"/>
                </a:solidFill>
                <a:latin typeface="Montserrat Bold"/>
              </a:rPr>
              <a:t>CADCA 2024</a:t>
            </a:r>
          </a:p>
        </p:txBody>
      </p:sp>
      <p:sp>
        <p:nvSpPr>
          <p:cNvPr name="Freeform 6" id="6"/>
          <p:cNvSpPr/>
          <p:nvPr/>
        </p:nvSpPr>
        <p:spPr>
          <a:xfrm flipH="false" flipV="false" rot="0">
            <a:off x="11399889" y="7982753"/>
            <a:ext cx="5859411" cy="1287295"/>
          </a:xfrm>
          <a:custGeom>
            <a:avLst/>
            <a:gdLst/>
            <a:ahLst/>
            <a:cxnLst/>
            <a:rect r="r" b="b" t="t" l="l"/>
            <a:pathLst>
              <a:path h="1287295" w="5859411">
                <a:moveTo>
                  <a:pt x="0" y="0"/>
                </a:moveTo>
                <a:lnTo>
                  <a:pt x="5859411" y="0"/>
                </a:lnTo>
                <a:lnTo>
                  <a:pt x="5859411" y="1287295"/>
                </a:lnTo>
                <a:lnTo>
                  <a:pt x="0" y="1287295"/>
                </a:lnTo>
                <a:lnTo>
                  <a:pt x="0" y="0"/>
                </a:lnTo>
                <a:close/>
              </a:path>
            </a:pathLst>
          </a:custGeom>
          <a:blipFill>
            <a:blip r:embed="rId4"/>
            <a:stretch>
              <a:fillRect l="0" t="0" r="0" b="0"/>
            </a:stretch>
          </a:blipFill>
        </p:spPr>
      </p:sp>
      <p:sp>
        <p:nvSpPr>
          <p:cNvPr name="TextBox 7" id="7"/>
          <p:cNvSpPr txBox="true"/>
          <p:nvPr/>
        </p:nvSpPr>
        <p:spPr>
          <a:xfrm rot="0">
            <a:off x="1411815" y="7193451"/>
            <a:ext cx="2233370" cy="264160"/>
          </a:xfrm>
          <a:prstGeom prst="rect">
            <a:avLst/>
          </a:prstGeom>
        </p:spPr>
        <p:txBody>
          <a:bodyPr anchor="t" rtlCol="false" tIns="0" lIns="0" bIns="0" rIns="0">
            <a:spAutoFit/>
          </a:bodyPr>
          <a:lstStyle/>
          <a:p>
            <a:pPr>
              <a:lnSpc>
                <a:spcPts val="2239"/>
              </a:lnSpc>
            </a:pPr>
            <a:r>
              <a:rPr lang="en-US" sz="1599">
                <a:solidFill>
                  <a:srgbClr val="2254C5"/>
                </a:solidFill>
                <a:latin typeface="Montserrat"/>
              </a:rPr>
              <a:t>Community Based</a:t>
            </a:r>
          </a:p>
        </p:txBody>
      </p:sp>
      <p:sp>
        <p:nvSpPr>
          <p:cNvPr name="TextBox 8" id="8"/>
          <p:cNvSpPr txBox="true"/>
          <p:nvPr/>
        </p:nvSpPr>
        <p:spPr>
          <a:xfrm rot="0">
            <a:off x="1411815" y="7678058"/>
            <a:ext cx="2233370" cy="264160"/>
          </a:xfrm>
          <a:prstGeom prst="rect">
            <a:avLst/>
          </a:prstGeom>
        </p:spPr>
        <p:txBody>
          <a:bodyPr anchor="t" rtlCol="false" tIns="0" lIns="0" bIns="0" rIns="0">
            <a:spAutoFit/>
          </a:bodyPr>
          <a:lstStyle/>
          <a:p>
            <a:pPr>
              <a:lnSpc>
                <a:spcPts val="2239"/>
              </a:lnSpc>
            </a:pPr>
            <a:r>
              <a:rPr lang="en-US" sz="1599">
                <a:solidFill>
                  <a:srgbClr val="2254C5"/>
                </a:solidFill>
                <a:latin typeface="Montserrat"/>
              </a:rPr>
              <a:t>Advocacy Focused</a:t>
            </a:r>
          </a:p>
        </p:txBody>
      </p:sp>
      <p:sp>
        <p:nvSpPr>
          <p:cNvPr name="TextBox 9" id="9"/>
          <p:cNvSpPr txBox="true"/>
          <p:nvPr/>
        </p:nvSpPr>
        <p:spPr>
          <a:xfrm rot="0">
            <a:off x="1411815" y="8166373"/>
            <a:ext cx="2233370" cy="264160"/>
          </a:xfrm>
          <a:prstGeom prst="rect">
            <a:avLst/>
          </a:prstGeom>
        </p:spPr>
        <p:txBody>
          <a:bodyPr anchor="t" rtlCol="false" tIns="0" lIns="0" bIns="0" rIns="0">
            <a:spAutoFit/>
          </a:bodyPr>
          <a:lstStyle/>
          <a:p>
            <a:pPr>
              <a:lnSpc>
                <a:spcPts val="2239"/>
              </a:lnSpc>
            </a:pPr>
            <a:r>
              <a:rPr lang="en-US" sz="1599">
                <a:solidFill>
                  <a:srgbClr val="2254C5"/>
                </a:solidFill>
                <a:latin typeface="Montserrat"/>
              </a:rPr>
              <a:t>Data Driven</a:t>
            </a:r>
          </a:p>
        </p:txBody>
      </p:sp>
      <p:sp>
        <p:nvSpPr>
          <p:cNvPr name="TextBox 10" id="10"/>
          <p:cNvSpPr txBox="true"/>
          <p:nvPr/>
        </p:nvSpPr>
        <p:spPr>
          <a:xfrm rot="0">
            <a:off x="1411815" y="8654688"/>
            <a:ext cx="2233370" cy="264160"/>
          </a:xfrm>
          <a:prstGeom prst="rect">
            <a:avLst/>
          </a:prstGeom>
        </p:spPr>
        <p:txBody>
          <a:bodyPr anchor="t" rtlCol="false" tIns="0" lIns="0" bIns="0" rIns="0">
            <a:spAutoFit/>
          </a:bodyPr>
          <a:lstStyle/>
          <a:p>
            <a:pPr>
              <a:lnSpc>
                <a:spcPts val="2239"/>
              </a:lnSpc>
            </a:pPr>
            <a:r>
              <a:rPr lang="en-US" sz="1599">
                <a:solidFill>
                  <a:srgbClr val="2254C5"/>
                </a:solidFill>
                <a:latin typeface="Montserrat"/>
              </a:rPr>
              <a:t>Coalition Building</a:t>
            </a:r>
          </a:p>
        </p:txBody>
      </p:sp>
      <p:sp>
        <p:nvSpPr>
          <p:cNvPr name="TextBox 11" id="11"/>
          <p:cNvSpPr txBox="true"/>
          <p:nvPr/>
        </p:nvSpPr>
        <p:spPr>
          <a:xfrm rot="0">
            <a:off x="1411815" y="9123680"/>
            <a:ext cx="2233370" cy="264160"/>
          </a:xfrm>
          <a:prstGeom prst="rect">
            <a:avLst/>
          </a:prstGeom>
        </p:spPr>
        <p:txBody>
          <a:bodyPr anchor="t" rtlCol="false" tIns="0" lIns="0" bIns="0" rIns="0">
            <a:spAutoFit/>
          </a:bodyPr>
          <a:lstStyle/>
          <a:p>
            <a:pPr>
              <a:lnSpc>
                <a:spcPts val="2239"/>
              </a:lnSpc>
            </a:pPr>
            <a:r>
              <a:rPr lang="en-US" sz="1599">
                <a:solidFill>
                  <a:srgbClr val="2254C5"/>
                </a:solidFill>
                <a:latin typeface="Montserrat"/>
              </a:rPr>
              <a:t>Association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254C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0" y="-143144"/>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82144" y="7883523"/>
            <a:ext cx="16123711" cy="1374777"/>
          </a:xfrm>
          <a:prstGeom prst="rect">
            <a:avLst/>
          </a:prstGeom>
        </p:spPr>
        <p:txBody>
          <a:bodyPr anchor="t" rtlCol="false" tIns="0" lIns="0" bIns="0" rIns="0">
            <a:spAutoFit/>
          </a:bodyPr>
          <a:lstStyle/>
          <a:p>
            <a:pPr algn="ctr">
              <a:lnSpc>
                <a:spcPts val="5599"/>
              </a:lnSpc>
              <a:spcBef>
                <a:spcPct val="0"/>
              </a:spcBef>
            </a:pPr>
            <a:r>
              <a:rPr lang="en-US" sz="3999">
                <a:solidFill>
                  <a:srgbClr val="FFFFFF"/>
                </a:solidFill>
                <a:latin typeface="Montserrat"/>
              </a:rPr>
              <a:t>*Current research suggests escalation of risks to physical and mental health is with products of potencies over 10 percent</a:t>
            </a:r>
          </a:p>
        </p:txBody>
      </p:sp>
      <p:sp>
        <p:nvSpPr>
          <p:cNvPr name="Freeform 4" id="4"/>
          <p:cNvSpPr/>
          <p:nvPr/>
        </p:nvSpPr>
        <p:spPr>
          <a:xfrm flipH="false" flipV="false" rot="-5337133">
            <a:off x="14135922" y="629346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a:grpSpLocks noChangeAspect="true"/>
          </p:cNvGrpSpPr>
          <p:nvPr/>
        </p:nvGrpSpPr>
        <p:grpSpPr>
          <a:xfrm rot="0">
            <a:off x="4870766" y="5143500"/>
            <a:ext cx="2861854" cy="2850675"/>
            <a:chOff x="0" y="0"/>
            <a:chExt cx="6502400" cy="6477000"/>
          </a:xfrm>
        </p:grpSpPr>
        <p:sp>
          <p:nvSpPr>
            <p:cNvPr name="Freeform 6" id="6"/>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0" r="223" b="0"/>
              </a:stretch>
            </a:blipFill>
          </p:spPr>
        </p:sp>
        <p:sp>
          <p:nvSpPr>
            <p:cNvPr name="Freeform 7" id="7"/>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B4F14"/>
            </a:solidFill>
          </p:spPr>
        </p:sp>
      </p:grpSp>
      <p:grpSp>
        <p:nvGrpSpPr>
          <p:cNvPr name="Group 8" id="8"/>
          <p:cNvGrpSpPr>
            <a:grpSpLocks noChangeAspect="true"/>
          </p:cNvGrpSpPr>
          <p:nvPr/>
        </p:nvGrpSpPr>
        <p:grpSpPr>
          <a:xfrm rot="0">
            <a:off x="2574742" y="1914256"/>
            <a:ext cx="3350641" cy="3337552"/>
            <a:chOff x="0" y="0"/>
            <a:chExt cx="6502400" cy="6477000"/>
          </a:xfrm>
        </p:grpSpPr>
        <p:sp>
          <p:nvSpPr>
            <p:cNvPr name="Freeform 9" id="9"/>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t="0" r="223" b="0"/>
              </a:stretch>
            </a:blipFill>
          </p:spPr>
        </p:sp>
        <p:sp>
          <p:nvSpPr>
            <p:cNvPr name="Freeform 10" id="10"/>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36F45"/>
            </a:solidFill>
          </p:spPr>
        </p:sp>
      </p:grpSp>
      <p:grpSp>
        <p:nvGrpSpPr>
          <p:cNvPr name="Group 11" id="11"/>
          <p:cNvGrpSpPr>
            <a:grpSpLocks noChangeAspect="true"/>
          </p:cNvGrpSpPr>
          <p:nvPr/>
        </p:nvGrpSpPr>
        <p:grpSpPr>
          <a:xfrm rot="0">
            <a:off x="11816637" y="4965932"/>
            <a:ext cx="2995969" cy="2984266"/>
            <a:chOff x="0" y="0"/>
            <a:chExt cx="6502400" cy="6477000"/>
          </a:xfrm>
        </p:grpSpPr>
        <p:sp>
          <p:nvSpPr>
            <p:cNvPr name="Freeform 12" id="12"/>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887" t="0" r="-2887" b="0"/>
              </a:stretch>
            </a:blipFill>
          </p:spPr>
        </p:sp>
        <p:sp>
          <p:nvSpPr>
            <p:cNvPr name="Freeform 13" id="13"/>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B4F14"/>
            </a:solidFill>
          </p:spPr>
        </p:sp>
      </p:grpSp>
      <p:grpSp>
        <p:nvGrpSpPr>
          <p:cNvPr name="Group 14" id="14"/>
          <p:cNvGrpSpPr>
            <a:grpSpLocks noChangeAspect="true"/>
          </p:cNvGrpSpPr>
          <p:nvPr/>
        </p:nvGrpSpPr>
        <p:grpSpPr>
          <a:xfrm rot="0">
            <a:off x="13648521" y="1703520"/>
            <a:ext cx="3610779" cy="3596675"/>
            <a:chOff x="0" y="0"/>
            <a:chExt cx="6502400" cy="6477000"/>
          </a:xfrm>
        </p:grpSpPr>
        <p:sp>
          <p:nvSpPr>
            <p:cNvPr name="Freeform 15" id="15"/>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3040" t="0" r="-3040" b="0"/>
              </a:stretch>
            </a:blipFill>
          </p:spPr>
        </p:sp>
        <p:sp>
          <p:nvSpPr>
            <p:cNvPr name="Freeform 16" id="16"/>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B4F14"/>
            </a:solidFill>
          </p:spPr>
        </p:sp>
      </p:grpSp>
      <p:sp>
        <p:nvSpPr>
          <p:cNvPr name="TextBox 17" id="17"/>
          <p:cNvSpPr txBox="true"/>
          <p:nvPr/>
        </p:nvSpPr>
        <p:spPr>
          <a:xfrm rot="0">
            <a:off x="1082144" y="3383438"/>
            <a:ext cx="1492597" cy="495301"/>
          </a:xfrm>
          <a:prstGeom prst="rect">
            <a:avLst/>
          </a:prstGeom>
        </p:spPr>
        <p:txBody>
          <a:bodyPr anchor="t" rtlCol="false" tIns="0" lIns="0" bIns="0" rIns="0">
            <a:spAutoFit/>
          </a:bodyPr>
          <a:lstStyle/>
          <a:p>
            <a:pPr algn="ctr">
              <a:lnSpc>
                <a:spcPts val="4199"/>
              </a:lnSpc>
              <a:spcBef>
                <a:spcPct val="0"/>
              </a:spcBef>
            </a:pPr>
            <a:r>
              <a:rPr lang="en-US" sz="2999">
                <a:solidFill>
                  <a:srgbClr val="FFFFFF"/>
                </a:solidFill>
                <a:latin typeface="Montserrat"/>
              </a:rPr>
              <a:t>Edibles</a:t>
            </a:r>
            <a:r>
              <a:rPr lang="en-US" sz="2999">
                <a:solidFill>
                  <a:srgbClr val="000000"/>
                </a:solidFill>
                <a:latin typeface="Montserrat"/>
              </a:rPr>
              <a:t> </a:t>
            </a:r>
          </a:p>
        </p:txBody>
      </p:sp>
      <p:sp>
        <p:nvSpPr>
          <p:cNvPr name="TextBox 18" id="18"/>
          <p:cNvSpPr txBox="true"/>
          <p:nvPr/>
        </p:nvSpPr>
        <p:spPr>
          <a:xfrm rot="0">
            <a:off x="3300894" y="6375629"/>
            <a:ext cx="1165324" cy="495301"/>
          </a:xfrm>
          <a:prstGeom prst="rect">
            <a:avLst/>
          </a:prstGeom>
        </p:spPr>
        <p:txBody>
          <a:bodyPr anchor="t" rtlCol="false" tIns="0" lIns="0" bIns="0" rIns="0">
            <a:spAutoFit/>
          </a:bodyPr>
          <a:lstStyle/>
          <a:p>
            <a:pPr algn="ctr">
              <a:lnSpc>
                <a:spcPts val="4199"/>
              </a:lnSpc>
              <a:spcBef>
                <a:spcPct val="0"/>
              </a:spcBef>
            </a:pPr>
            <a:r>
              <a:rPr lang="en-US" sz="2999">
                <a:solidFill>
                  <a:srgbClr val="FFFFFF"/>
                </a:solidFill>
                <a:latin typeface="Montserrat"/>
              </a:rPr>
              <a:t>Vapes</a:t>
            </a:r>
          </a:p>
        </p:txBody>
      </p:sp>
      <p:sp>
        <p:nvSpPr>
          <p:cNvPr name="TextBox 19" id="19"/>
          <p:cNvSpPr txBox="true"/>
          <p:nvPr/>
        </p:nvSpPr>
        <p:spPr>
          <a:xfrm rot="0">
            <a:off x="10976532" y="3230394"/>
            <a:ext cx="2338090" cy="495301"/>
          </a:xfrm>
          <a:prstGeom prst="rect">
            <a:avLst/>
          </a:prstGeom>
        </p:spPr>
        <p:txBody>
          <a:bodyPr anchor="t" rtlCol="false" tIns="0" lIns="0" bIns="0" rIns="0">
            <a:spAutoFit/>
          </a:bodyPr>
          <a:lstStyle/>
          <a:p>
            <a:pPr algn="ctr">
              <a:lnSpc>
                <a:spcPts val="4199"/>
              </a:lnSpc>
              <a:spcBef>
                <a:spcPct val="0"/>
              </a:spcBef>
            </a:pPr>
            <a:r>
              <a:rPr lang="en-US" sz="2999">
                <a:solidFill>
                  <a:srgbClr val="FFFFFF"/>
                </a:solidFill>
                <a:latin typeface="Montserrat"/>
              </a:rPr>
              <a:t>Smokeables</a:t>
            </a:r>
          </a:p>
        </p:txBody>
      </p:sp>
      <p:sp>
        <p:nvSpPr>
          <p:cNvPr name="TextBox 20" id="20"/>
          <p:cNvSpPr txBox="true"/>
          <p:nvPr/>
        </p:nvSpPr>
        <p:spPr>
          <a:xfrm rot="0">
            <a:off x="9560877" y="6375629"/>
            <a:ext cx="1773585" cy="495301"/>
          </a:xfrm>
          <a:prstGeom prst="rect">
            <a:avLst/>
          </a:prstGeom>
        </p:spPr>
        <p:txBody>
          <a:bodyPr anchor="t" rtlCol="false" tIns="0" lIns="0" bIns="0" rIns="0">
            <a:spAutoFit/>
          </a:bodyPr>
          <a:lstStyle/>
          <a:p>
            <a:pPr algn="ctr">
              <a:lnSpc>
                <a:spcPts val="4199"/>
              </a:lnSpc>
              <a:spcBef>
                <a:spcPct val="0"/>
              </a:spcBef>
            </a:pPr>
            <a:r>
              <a:rPr lang="en-US" sz="2999">
                <a:solidFill>
                  <a:srgbClr val="FFFFFF"/>
                </a:solidFill>
                <a:latin typeface="Montserrat"/>
              </a:rPr>
              <a:t>Tinctures</a:t>
            </a:r>
          </a:p>
        </p:txBody>
      </p:sp>
      <p:sp>
        <p:nvSpPr>
          <p:cNvPr name="TextBox 21" id="21"/>
          <p:cNvSpPr txBox="true"/>
          <p:nvPr/>
        </p:nvSpPr>
        <p:spPr>
          <a:xfrm rot="0">
            <a:off x="3565679" y="640590"/>
            <a:ext cx="11156641" cy="1775462"/>
          </a:xfrm>
          <a:prstGeom prst="rect">
            <a:avLst/>
          </a:prstGeom>
        </p:spPr>
        <p:txBody>
          <a:bodyPr anchor="t" rtlCol="false" tIns="0" lIns="0" bIns="0" rIns="0">
            <a:spAutoFit/>
          </a:bodyPr>
          <a:lstStyle/>
          <a:p>
            <a:pPr algn="ctr">
              <a:lnSpc>
                <a:spcPts val="7139"/>
              </a:lnSpc>
              <a:spcBef>
                <a:spcPct val="0"/>
              </a:spcBef>
            </a:pPr>
            <a:r>
              <a:rPr lang="en-US" sz="5099">
                <a:solidFill>
                  <a:srgbClr val="FFFFFF"/>
                </a:solidFill>
                <a:latin typeface="Montserrat Bold"/>
              </a:rPr>
              <a:t>High Potency THC Comes in Many Different Forms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Bold Fun Border Line"/>
          <p:cNvSpPr/>
          <p:nvPr/>
        </p:nvSpPr>
        <p:spPr>
          <a:xfrm flipH="false" flipV="false" rot="-5337133">
            <a:off x="14135922" y="629346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96701" y="3886834"/>
            <a:ext cx="3388048" cy="4359851"/>
            <a:chOff x="0" y="0"/>
            <a:chExt cx="3133810" cy="4032689"/>
          </a:xfrm>
        </p:grpSpPr>
        <p:sp>
          <p:nvSpPr>
            <p:cNvPr name="Freeform 4" id="4"/>
            <p:cNvSpPr/>
            <p:nvPr/>
          </p:nvSpPr>
          <p:spPr>
            <a:xfrm flipH="false" flipV="false" rot="0">
              <a:off x="0" y="0"/>
              <a:ext cx="3133810" cy="4032690"/>
            </a:xfrm>
            <a:custGeom>
              <a:avLst/>
              <a:gdLst/>
              <a:ahLst/>
              <a:cxnLst/>
              <a:rect r="r" b="b" t="t" l="l"/>
              <a:pathLst>
                <a:path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2254C5"/>
            </a:solidFill>
          </p:spPr>
        </p:sp>
      </p:grpSp>
      <p:grpSp>
        <p:nvGrpSpPr>
          <p:cNvPr name="Group 5" id="5"/>
          <p:cNvGrpSpPr/>
          <p:nvPr/>
        </p:nvGrpSpPr>
        <p:grpSpPr>
          <a:xfrm rot="0">
            <a:off x="9367528" y="3886834"/>
            <a:ext cx="3388048" cy="4359851"/>
            <a:chOff x="0" y="0"/>
            <a:chExt cx="3133810" cy="4032689"/>
          </a:xfrm>
        </p:grpSpPr>
        <p:sp>
          <p:nvSpPr>
            <p:cNvPr name="Freeform 6" id="6"/>
            <p:cNvSpPr/>
            <p:nvPr/>
          </p:nvSpPr>
          <p:spPr>
            <a:xfrm flipH="false" flipV="false" rot="0">
              <a:off x="0" y="0"/>
              <a:ext cx="3133810" cy="4032690"/>
            </a:xfrm>
            <a:custGeom>
              <a:avLst/>
              <a:gdLst/>
              <a:ahLst/>
              <a:cxnLst/>
              <a:rect r="r" b="b" t="t" l="l"/>
              <a:pathLst>
                <a:path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2254C5"/>
            </a:solidFill>
          </p:spPr>
        </p:sp>
      </p:grpSp>
      <p:grpSp>
        <p:nvGrpSpPr>
          <p:cNvPr name="Group 7" id="7"/>
          <p:cNvGrpSpPr/>
          <p:nvPr/>
        </p:nvGrpSpPr>
        <p:grpSpPr>
          <a:xfrm rot="0">
            <a:off x="13202632" y="3886834"/>
            <a:ext cx="3388048" cy="4359851"/>
            <a:chOff x="0" y="0"/>
            <a:chExt cx="3133810" cy="4032689"/>
          </a:xfrm>
        </p:grpSpPr>
        <p:sp>
          <p:nvSpPr>
            <p:cNvPr name="Freeform 8" id="8"/>
            <p:cNvSpPr/>
            <p:nvPr/>
          </p:nvSpPr>
          <p:spPr>
            <a:xfrm flipH="false" flipV="false" rot="0">
              <a:off x="0" y="0"/>
              <a:ext cx="3133810" cy="4032690"/>
            </a:xfrm>
            <a:custGeom>
              <a:avLst/>
              <a:gdLst/>
              <a:ahLst/>
              <a:cxnLst/>
              <a:rect r="r" b="b" t="t" l="l"/>
              <a:pathLst>
                <a:path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2254C5"/>
            </a:solidFill>
          </p:spPr>
        </p:sp>
      </p:grpSp>
      <p:grpSp>
        <p:nvGrpSpPr>
          <p:cNvPr name="Group 9" id="9"/>
          <p:cNvGrpSpPr/>
          <p:nvPr/>
        </p:nvGrpSpPr>
        <p:grpSpPr>
          <a:xfrm rot="0">
            <a:off x="5532424" y="3886834"/>
            <a:ext cx="3388048" cy="4359851"/>
            <a:chOff x="0" y="0"/>
            <a:chExt cx="3133810" cy="4032689"/>
          </a:xfrm>
        </p:grpSpPr>
        <p:sp>
          <p:nvSpPr>
            <p:cNvPr name="Freeform 10" id="10"/>
            <p:cNvSpPr/>
            <p:nvPr/>
          </p:nvSpPr>
          <p:spPr>
            <a:xfrm flipH="false" flipV="false" rot="0">
              <a:off x="0" y="0"/>
              <a:ext cx="3133810" cy="4032690"/>
            </a:xfrm>
            <a:custGeom>
              <a:avLst/>
              <a:gdLst/>
              <a:ahLst/>
              <a:cxnLst/>
              <a:rect r="r" b="b" t="t" l="l"/>
              <a:pathLst>
                <a:path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2254C5"/>
            </a:solidFill>
          </p:spPr>
        </p:sp>
      </p:grpSp>
      <p:sp>
        <p:nvSpPr>
          <p:cNvPr name="Freeform 11" id="11"/>
          <p:cNvSpPr/>
          <p:nvPr/>
        </p:nvSpPr>
        <p:spPr>
          <a:xfrm flipH="false" flipV="false" rot="0">
            <a:off x="0" y="-433044"/>
            <a:ext cx="18288000" cy="11235534"/>
          </a:xfrm>
          <a:custGeom>
            <a:avLst/>
            <a:gdLst/>
            <a:ahLst/>
            <a:cxnLst/>
            <a:rect r="r" b="b" t="t" l="l"/>
            <a:pathLst>
              <a:path h="11235534" w="18288000">
                <a:moveTo>
                  <a:pt x="0" y="0"/>
                </a:moveTo>
                <a:lnTo>
                  <a:pt x="18288000" y="0"/>
                </a:lnTo>
                <a:lnTo>
                  <a:pt x="18288000" y="11235535"/>
                </a:lnTo>
                <a:lnTo>
                  <a:pt x="0" y="11235535"/>
                </a:lnTo>
                <a:lnTo>
                  <a:pt x="0" y="0"/>
                </a:lnTo>
                <a:close/>
              </a:path>
            </a:pathLst>
          </a:custGeom>
          <a:blipFill>
            <a:blip r:embed="rId4"/>
            <a:stretch>
              <a:fillRect l="0" t="-733" r="0" b="-733"/>
            </a:stretch>
          </a:blipFill>
        </p:spPr>
      </p:sp>
      <p:sp>
        <p:nvSpPr>
          <p:cNvPr name="TextBox 12" id="12"/>
          <p:cNvSpPr txBox="true"/>
          <p:nvPr/>
        </p:nvSpPr>
        <p:spPr>
          <a:xfrm rot="0">
            <a:off x="198295" y="527341"/>
            <a:ext cx="6703834" cy="1562100"/>
          </a:xfrm>
          <a:prstGeom prst="rect">
            <a:avLst/>
          </a:prstGeom>
        </p:spPr>
        <p:txBody>
          <a:bodyPr anchor="t" rtlCol="false" tIns="0" lIns="0" bIns="0" rIns="0">
            <a:spAutoFit/>
          </a:bodyPr>
          <a:lstStyle/>
          <a:p>
            <a:pPr algn="ctr" marL="0" indent="0" lvl="0">
              <a:lnSpc>
                <a:spcPts val="12359"/>
              </a:lnSpc>
              <a:spcBef>
                <a:spcPct val="0"/>
              </a:spcBef>
            </a:pPr>
            <a:r>
              <a:rPr lang="en-US" sz="10299">
                <a:solidFill>
                  <a:srgbClr val="FFFFFF"/>
                </a:solidFill>
                <a:latin typeface="Montserrat Bold"/>
              </a:rPr>
              <a:t>Cannabis </a:t>
            </a:r>
          </a:p>
        </p:txBody>
      </p:sp>
      <p:sp>
        <p:nvSpPr>
          <p:cNvPr name="TextBox 13" id="13"/>
          <p:cNvSpPr txBox="true"/>
          <p:nvPr/>
        </p:nvSpPr>
        <p:spPr>
          <a:xfrm rot="0">
            <a:off x="0" y="3991610"/>
            <a:ext cx="3651368" cy="3183890"/>
          </a:xfrm>
          <a:prstGeom prst="rect">
            <a:avLst/>
          </a:prstGeom>
        </p:spPr>
        <p:txBody>
          <a:bodyPr anchor="t" rtlCol="false" tIns="0" lIns="0" bIns="0" rIns="0">
            <a:spAutoFit/>
          </a:bodyPr>
          <a:lstStyle/>
          <a:p>
            <a:pPr marL="604524" indent="-302262" lvl="1">
              <a:lnSpc>
                <a:spcPts val="3640"/>
              </a:lnSpc>
              <a:buFont typeface="Arial"/>
              <a:buChar char="•"/>
            </a:pPr>
            <a:r>
              <a:rPr lang="en-US" sz="2800">
                <a:solidFill>
                  <a:srgbClr val="FFFFFF"/>
                </a:solidFill>
                <a:latin typeface="Montserrat"/>
              </a:rPr>
              <a:t>Poor Academic performance</a:t>
            </a:r>
          </a:p>
          <a:p>
            <a:pPr algn="l" marL="604524" indent="-302262" lvl="1">
              <a:lnSpc>
                <a:spcPts val="3640"/>
              </a:lnSpc>
              <a:spcBef>
                <a:spcPct val="0"/>
              </a:spcBef>
              <a:buFont typeface="Arial"/>
              <a:buChar char="•"/>
            </a:pPr>
            <a:r>
              <a:rPr lang="en-US" sz="2800">
                <a:solidFill>
                  <a:srgbClr val="FFFFFF"/>
                </a:solidFill>
                <a:latin typeface="Montserrat"/>
              </a:rPr>
              <a:t>Deficits in attention, information processing and memory.</a:t>
            </a:r>
            <a:r>
              <a:rPr lang="en-US" sz="2800">
                <a:solidFill>
                  <a:srgbClr val="FFFFFF"/>
                </a:solidFill>
                <a:latin typeface="Montserrat"/>
              </a:rPr>
              <a:t> </a:t>
            </a:r>
          </a:p>
        </p:txBody>
      </p:sp>
      <p:sp>
        <p:nvSpPr>
          <p:cNvPr name="TextBox 14" id="14"/>
          <p:cNvSpPr txBox="true"/>
          <p:nvPr/>
        </p:nvSpPr>
        <p:spPr>
          <a:xfrm rot="0">
            <a:off x="12139273" y="6292192"/>
            <a:ext cx="3216438" cy="4098290"/>
          </a:xfrm>
          <a:prstGeom prst="rect">
            <a:avLst/>
          </a:prstGeom>
        </p:spPr>
        <p:txBody>
          <a:bodyPr anchor="t" rtlCol="false" tIns="0" lIns="0" bIns="0" rIns="0">
            <a:spAutoFit/>
          </a:bodyPr>
          <a:lstStyle/>
          <a:p>
            <a:pPr marL="604524" indent="-302262" lvl="1">
              <a:lnSpc>
                <a:spcPts val="3640"/>
              </a:lnSpc>
              <a:buFont typeface="Arial"/>
              <a:buChar char="•"/>
            </a:pPr>
            <a:r>
              <a:rPr lang="en-US" sz="2800">
                <a:solidFill>
                  <a:srgbClr val="FFFFFF"/>
                </a:solidFill>
                <a:latin typeface="Montserrat"/>
              </a:rPr>
              <a:t>Increase incidence of suicidal ideation and attempts.</a:t>
            </a:r>
          </a:p>
          <a:p>
            <a:pPr marL="604524" indent="-302262" lvl="1">
              <a:lnSpc>
                <a:spcPts val="3640"/>
              </a:lnSpc>
              <a:buFont typeface="Arial"/>
              <a:buChar char="•"/>
            </a:pPr>
            <a:r>
              <a:rPr lang="en-US" sz="2800">
                <a:solidFill>
                  <a:srgbClr val="FFFFFF"/>
                </a:solidFill>
                <a:latin typeface="Montserrat"/>
              </a:rPr>
              <a:t>Increase of social anxiety disorders</a:t>
            </a:r>
          </a:p>
          <a:p>
            <a:pPr algn="l" marL="0" indent="0" lvl="0">
              <a:lnSpc>
                <a:spcPts val="3640"/>
              </a:lnSpc>
              <a:spcBef>
                <a:spcPct val="0"/>
              </a:spcBef>
            </a:pPr>
          </a:p>
        </p:txBody>
      </p:sp>
      <p:sp>
        <p:nvSpPr>
          <p:cNvPr name="TextBox 15" id="15"/>
          <p:cNvSpPr txBox="true"/>
          <p:nvPr/>
        </p:nvSpPr>
        <p:spPr>
          <a:xfrm rot="0">
            <a:off x="14896656" y="3986695"/>
            <a:ext cx="3123594" cy="2269490"/>
          </a:xfrm>
          <a:prstGeom prst="rect">
            <a:avLst/>
          </a:prstGeom>
        </p:spPr>
        <p:txBody>
          <a:bodyPr anchor="t" rtlCol="false" tIns="0" lIns="0" bIns="0" rIns="0">
            <a:spAutoFit/>
          </a:bodyPr>
          <a:lstStyle/>
          <a:p>
            <a:pPr algn="l" marL="604524" indent="-302262" lvl="1">
              <a:lnSpc>
                <a:spcPts val="3640"/>
              </a:lnSpc>
              <a:spcBef>
                <a:spcPct val="0"/>
              </a:spcBef>
              <a:buFont typeface="Arial"/>
              <a:buChar char="•"/>
            </a:pPr>
            <a:r>
              <a:rPr lang="en-US" sz="2800">
                <a:solidFill>
                  <a:srgbClr val="FFFFFF"/>
                </a:solidFill>
                <a:latin typeface="Montserrat"/>
              </a:rPr>
              <a:t>Increase risk of developing schizophrenia and other psychoses.</a:t>
            </a:r>
          </a:p>
        </p:txBody>
      </p:sp>
      <p:sp>
        <p:nvSpPr>
          <p:cNvPr name="TextBox 16" id="16"/>
          <p:cNvSpPr txBox="true"/>
          <p:nvPr/>
        </p:nvSpPr>
        <p:spPr>
          <a:xfrm rot="0">
            <a:off x="3128625" y="6645215"/>
            <a:ext cx="3346420" cy="3183890"/>
          </a:xfrm>
          <a:prstGeom prst="rect">
            <a:avLst/>
          </a:prstGeom>
        </p:spPr>
        <p:txBody>
          <a:bodyPr anchor="t" rtlCol="false" tIns="0" lIns="0" bIns="0" rIns="0">
            <a:spAutoFit/>
          </a:bodyPr>
          <a:lstStyle/>
          <a:p>
            <a:pPr marL="604524" indent="-302262" lvl="1">
              <a:lnSpc>
                <a:spcPts val="3640"/>
              </a:lnSpc>
              <a:buFont typeface="Arial"/>
              <a:buChar char="•"/>
            </a:pPr>
            <a:r>
              <a:rPr lang="en-US" sz="2800">
                <a:solidFill>
                  <a:srgbClr val="FFFFFF"/>
                </a:solidFill>
                <a:latin typeface="Montserrat"/>
              </a:rPr>
              <a:t>Changes in brain size, either smaller or larger.</a:t>
            </a:r>
          </a:p>
          <a:p>
            <a:pPr algn="l" marL="604524" indent="-302262" lvl="1">
              <a:lnSpc>
                <a:spcPts val="3640"/>
              </a:lnSpc>
              <a:spcBef>
                <a:spcPct val="0"/>
              </a:spcBef>
              <a:buFont typeface="Arial"/>
              <a:buChar char="•"/>
            </a:pPr>
            <a:r>
              <a:rPr lang="en-US" sz="2800">
                <a:solidFill>
                  <a:srgbClr val="FFFFFF"/>
                </a:solidFill>
                <a:latin typeface="Montserrat"/>
              </a:rPr>
              <a:t>Impaired nerve connections in the brain</a:t>
            </a:r>
          </a:p>
        </p:txBody>
      </p:sp>
      <p:sp>
        <p:nvSpPr>
          <p:cNvPr name="TextBox 17" id="17"/>
          <p:cNvSpPr txBox="true"/>
          <p:nvPr/>
        </p:nvSpPr>
        <p:spPr>
          <a:xfrm rot="0">
            <a:off x="11910619" y="1465309"/>
            <a:ext cx="6109631" cy="1571625"/>
          </a:xfrm>
          <a:prstGeom prst="rect">
            <a:avLst/>
          </a:prstGeom>
        </p:spPr>
        <p:txBody>
          <a:bodyPr anchor="t" rtlCol="false" tIns="0" lIns="0" bIns="0" rIns="0">
            <a:spAutoFit/>
          </a:bodyPr>
          <a:lstStyle/>
          <a:p>
            <a:pPr algn="ctr" marL="0" indent="0" lvl="0">
              <a:lnSpc>
                <a:spcPts val="6240"/>
              </a:lnSpc>
              <a:spcBef>
                <a:spcPct val="0"/>
              </a:spcBef>
            </a:pPr>
            <a:r>
              <a:rPr lang="en-US" sz="5200">
                <a:solidFill>
                  <a:srgbClr val="FFFFFF"/>
                </a:solidFill>
                <a:latin typeface="Montserrat Bold"/>
              </a:rPr>
              <a:t>And the Adolescent Brain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66831" y="1663524"/>
            <a:ext cx="7000610" cy="1345357"/>
            <a:chOff x="0" y="0"/>
            <a:chExt cx="5420212" cy="1041641"/>
          </a:xfrm>
        </p:grpSpPr>
        <p:sp>
          <p:nvSpPr>
            <p:cNvPr name="Freeform 3" id="3"/>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grpSp>
        <p:nvGrpSpPr>
          <p:cNvPr name="Group 4" id="4"/>
          <p:cNvGrpSpPr/>
          <p:nvPr/>
        </p:nvGrpSpPr>
        <p:grpSpPr>
          <a:xfrm rot="0">
            <a:off x="10266831" y="3407539"/>
            <a:ext cx="7000610" cy="1345357"/>
            <a:chOff x="0" y="0"/>
            <a:chExt cx="5420212" cy="1041641"/>
          </a:xfrm>
        </p:grpSpPr>
        <p:sp>
          <p:nvSpPr>
            <p:cNvPr name="Freeform 5" id="5"/>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grpSp>
        <p:nvGrpSpPr>
          <p:cNvPr name="Group 6" id="6"/>
          <p:cNvGrpSpPr/>
          <p:nvPr/>
        </p:nvGrpSpPr>
        <p:grpSpPr>
          <a:xfrm rot="0">
            <a:off x="10266831" y="5281896"/>
            <a:ext cx="7000610" cy="1345357"/>
            <a:chOff x="0" y="0"/>
            <a:chExt cx="5420212" cy="1041641"/>
          </a:xfrm>
        </p:grpSpPr>
        <p:sp>
          <p:nvSpPr>
            <p:cNvPr name="Freeform 7" id="7"/>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grpSp>
        <p:nvGrpSpPr>
          <p:cNvPr name="Group 8" id="8"/>
          <p:cNvGrpSpPr/>
          <p:nvPr/>
        </p:nvGrpSpPr>
        <p:grpSpPr>
          <a:xfrm rot="0">
            <a:off x="10258690" y="7027302"/>
            <a:ext cx="7000610" cy="1345357"/>
            <a:chOff x="0" y="0"/>
            <a:chExt cx="5420212" cy="1041641"/>
          </a:xfrm>
        </p:grpSpPr>
        <p:sp>
          <p:nvSpPr>
            <p:cNvPr name="Freeform 9" id="9"/>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grpSp>
        <p:nvGrpSpPr>
          <p:cNvPr name="Group 10" id="10"/>
          <p:cNvGrpSpPr/>
          <p:nvPr/>
        </p:nvGrpSpPr>
        <p:grpSpPr>
          <a:xfrm rot="0">
            <a:off x="797148" y="1618317"/>
            <a:ext cx="7000610" cy="1345357"/>
            <a:chOff x="0" y="0"/>
            <a:chExt cx="5420212" cy="1041641"/>
          </a:xfrm>
        </p:grpSpPr>
        <p:sp>
          <p:nvSpPr>
            <p:cNvPr name="Freeform 11" id="11"/>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grpSp>
        <p:nvGrpSpPr>
          <p:cNvPr name="Group 12" id="12"/>
          <p:cNvGrpSpPr/>
          <p:nvPr/>
        </p:nvGrpSpPr>
        <p:grpSpPr>
          <a:xfrm rot="0">
            <a:off x="797148" y="3407539"/>
            <a:ext cx="7000610" cy="1345357"/>
            <a:chOff x="0" y="0"/>
            <a:chExt cx="5420212" cy="1041641"/>
          </a:xfrm>
        </p:grpSpPr>
        <p:sp>
          <p:nvSpPr>
            <p:cNvPr name="Freeform 13" id="13"/>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grpSp>
        <p:nvGrpSpPr>
          <p:cNvPr name="Group 14" id="14"/>
          <p:cNvGrpSpPr/>
          <p:nvPr/>
        </p:nvGrpSpPr>
        <p:grpSpPr>
          <a:xfrm rot="0">
            <a:off x="797148" y="5213906"/>
            <a:ext cx="7000610" cy="1345357"/>
            <a:chOff x="0" y="0"/>
            <a:chExt cx="5420212" cy="1041641"/>
          </a:xfrm>
        </p:grpSpPr>
        <p:sp>
          <p:nvSpPr>
            <p:cNvPr name="Freeform 15" id="15"/>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grpSp>
        <p:nvGrpSpPr>
          <p:cNvPr name="Group 16" id="16"/>
          <p:cNvGrpSpPr/>
          <p:nvPr/>
        </p:nvGrpSpPr>
        <p:grpSpPr>
          <a:xfrm rot="0">
            <a:off x="797148" y="6987887"/>
            <a:ext cx="7000610" cy="1345357"/>
            <a:chOff x="0" y="0"/>
            <a:chExt cx="5420212" cy="1041641"/>
          </a:xfrm>
        </p:grpSpPr>
        <p:sp>
          <p:nvSpPr>
            <p:cNvPr name="Freeform 17" id="17"/>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grpSp>
        <p:nvGrpSpPr>
          <p:cNvPr name="Group 18" id="18"/>
          <p:cNvGrpSpPr/>
          <p:nvPr/>
        </p:nvGrpSpPr>
        <p:grpSpPr>
          <a:xfrm rot="0">
            <a:off x="797148" y="8755955"/>
            <a:ext cx="7000610" cy="1345357"/>
            <a:chOff x="0" y="0"/>
            <a:chExt cx="5420212" cy="1041641"/>
          </a:xfrm>
        </p:grpSpPr>
        <p:sp>
          <p:nvSpPr>
            <p:cNvPr name="Freeform 19" id="19"/>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grpSp>
        <p:nvGrpSpPr>
          <p:cNvPr name="Group 20" id="20"/>
          <p:cNvGrpSpPr/>
          <p:nvPr/>
        </p:nvGrpSpPr>
        <p:grpSpPr>
          <a:xfrm rot="0">
            <a:off x="10258690" y="8755955"/>
            <a:ext cx="7000610" cy="1345357"/>
            <a:chOff x="0" y="0"/>
            <a:chExt cx="5420212" cy="1041641"/>
          </a:xfrm>
        </p:grpSpPr>
        <p:sp>
          <p:nvSpPr>
            <p:cNvPr name="Freeform 21" id="21"/>
            <p:cNvSpPr/>
            <p:nvPr/>
          </p:nvSpPr>
          <p:spPr>
            <a:xfrm flipH="false" flipV="false" rot="0">
              <a:off x="0" y="0"/>
              <a:ext cx="5420212" cy="1041641"/>
            </a:xfrm>
            <a:custGeom>
              <a:avLst/>
              <a:gdLst/>
              <a:ahLst/>
              <a:cxnLst/>
              <a:rect r="r" b="b" t="t" l="l"/>
              <a:pathLst>
                <a:path h="1041641" w="5420212">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2254C5"/>
            </a:solidFill>
          </p:spPr>
        </p:sp>
      </p:grpSp>
      <p:sp>
        <p:nvSpPr>
          <p:cNvPr name="Freeform 22" id="22"/>
          <p:cNvSpPr/>
          <p:nvPr/>
        </p:nvSpPr>
        <p:spPr>
          <a:xfrm flipH="false" flipV="false" rot="0">
            <a:off x="206326" y="33639"/>
            <a:ext cx="1419645" cy="1229767"/>
          </a:xfrm>
          <a:custGeom>
            <a:avLst/>
            <a:gdLst/>
            <a:ahLst/>
            <a:cxnLst/>
            <a:rect r="r" b="b" t="t" l="l"/>
            <a:pathLst>
              <a:path h="1229767" w="1419645">
                <a:moveTo>
                  <a:pt x="0" y="0"/>
                </a:moveTo>
                <a:lnTo>
                  <a:pt x="1419645" y="0"/>
                </a:lnTo>
                <a:lnTo>
                  <a:pt x="1419645" y="1229768"/>
                </a:lnTo>
                <a:lnTo>
                  <a:pt x="0" y="12297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7908160" y="115778"/>
            <a:ext cx="1887019" cy="1502539"/>
          </a:xfrm>
          <a:custGeom>
            <a:avLst/>
            <a:gdLst/>
            <a:ahLst/>
            <a:cxnLst/>
            <a:rect r="r" b="b" t="t" l="l"/>
            <a:pathLst>
              <a:path h="1502539" w="1887019">
                <a:moveTo>
                  <a:pt x="0" y="0"/>
                </a:moveTo>
                <a:lnTo>
                  <a:pt x="1887019" y="0"/>
                </a:lnTo>
                <a:lnTo>
                  <a:pt x="1887019" y="1502539"/>
                </a:lnTo>
                <a:lnTo>
                  <a:pt x="0" y="1502539"/>
                </a:lnTo>
                <a:lnTo>
                  <a:pt x="0" y="0"/>
                </a:lnTo>
                <a:close/>
              </a:path>
            </a:pathLst>
          </a:custGeom>
          <a:blipFill>
            <a:blip r:embed="rId4"/>
            <a:stretch>
              <a:fillRect l="0" t="0" r="0" b="0"/>
            </a:stretch>
          </a:blipFill>
        </p:spPr>
      </p:sp>
      <p:sp>
        <p:nvSpPr>
          <p:cNvPr name="TextBox 24" id="24"/>
          <p:cNvSpPr txBox="true"/>
          <p:nvPr/>
        </p:nvSpPr>
        <p:spPr>
          <a:xfrm rot="0">
            <a:off x="10779066" y="1945163"/>
            <a:ext cx="5976140" cy="57340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Parental disapproval</a:t>
            </a:r>
          </a:p>
        </p:txBody>
      </p:sp>
      <p:sp>
        <p:nvSpPr>
          <p:cNvPr name="TextBox 25" id="25"/>
          <p:cNvSpPr txBox="true"/>
          <p:nvPr/>
        </p:nvSpPr>
        <p:spPr>
          <a:xfrm rot="0">
            <a:off x="10770925" y="3763987"/>
            <a:ext cx="5976140" cy="57340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Parental attachement</a:t>
            </a:r>
          </a:p>
        </p:txBody>
      </p:sp>
      <p:sp>
        <p:nvSpPr>
          <p:cNvPr name="TextBox 26" id="26"/>
          <p:cNvSpPr txBox="true"/>
          <p:nvPr/>
        </p:nvSpPr>
        <p:spPr>
          <a:xfrm rot="0">
            <a:off x="10779066" y="5585594"/>
            <a:ext cx="5976140" cy="57340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Parental Communication</a:t>
            </a:r>
          </a:p>
        </p:txBody>
      </p:sp>
      <p:sp>
        <p:nvSpPr>
          <p:cNvPr name="TextBox 27" id="27"/>
          <p:cNvSpPr txBox="true"/>
          <p:nvPr/>
        </p:nvSpPr>
        <p:spPr>
          <a:xfrm rot="0">
            <a:off x="10770925" y="7359576"/>
            <a:ext cx="5976140" cy="57340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Peer disapproval of use</a:t>
            </a:r>
          </a:p>
        </p:txBody>
      </p:sp>
      <p:sp>
        <p:nvSpPr>
          <p:cNvPr name="TextBox 28" id="28"/>
          <p:cNvSpPr txBox="true"/>
          <p:nvPr/>
        </p:nvSpPr>
        <p:spPr>
          <a:xfrm rot="0">
            <a:off x="325496" y="143698"/>
            <a:ext cx="7943914" cy="1000125"/>
          </a:xfrm>
          <a:prstGeom prst="rect">
            <a:avLst/>
          </a:prstGeom>
        </p:spPr>
        <p:txBody>
          <a:bodyPr anchor="t" rtlCol="false" tIns="0" lIns="0" bIns="0" rIns="0">
            <a:spAutoFit/>
          </a:bodyPr>
          <a:lstStyle/>
          <a:p>
            <a:pPr algn="ctr" marL="0" indent="0" lvl="0">
              <a:lnSpc>
                <a:spcPts val="7800"/>
              </a:lnSpc>
              <a:spcBef>
                <a:spcPct val="0"/>
              </a:spcBef>
            </a:pPr>
            <a:r>
              <a:rPr lang="en-US" sz="6500">
                <a:solidFill>
                  <a:srgbClr val="000000"/>
                </a:solidFill>
                <a:latin typeface="Montserrat Bold"/>
              </a:rPr>
              <a:t>Risk Factors</a:t>
            </a:r>
          </a:p>
        </p:txBody>
      </p:sp>
      <p:sp>
        <p:nvSpPr>
          <p:cNvPr name="TextBox 29" id="29"/>
          <p:cNvSpPr txBox="true"/>
          <p:nvPr/>
        </p:nvSpPr>
        <p:spPr>
          <a:xfrm rot="0">
            <a:off x="9795179" y="143698"/>
            <a:ext cx="7943914" cy="1000125"/>
          </a:xfrm>
          <a:prstGeom prst="rect">
            <a:avLst/>
          </a:prstGeom>
        </p:spPr>
        <p:txBody>
          <a:bodyPr anchor="t" rtlCol="false" tIns="0" lIns="0" bIns="0" rIns="0">
            <a:spAutoFit/>
          </a:bodyPr>
          <a:lstStyle/>
          <a:p>
            <a:pPr algn="ctr" marL="0" indent="0" lvl="0">
              <a:lnSpc>
                <a:spcPts val="7800"/>
              </a:lnSpc>
              <a:spcBef>
                <a:spcPct val="0"/>
              </a:spcBef>
            </a:pPr>
            <a:r>
              <a:rPr lang="en-US" sz="6500">
                <a:solidFill>
                  <a:srgbClr val="000000"/>
                </a:solidFill>
                <a:latin typeface="Montserrat Bold"/>
              </a:rPr>
              <a:t>Protective Factors</a:t>
            </a:r>
          </a:p>
        </p:txBody>
      </p:sp>
      <p:sp>
        <p:nvSpPr>
          <p:cNvPr name="TextBox 30" id="30"/>
          <p:cNvSpPr txBox="true"/>
          <p:nvPr/>
        </p:nvSpPr>
        <p:spPr>
          <a:xfrm rot="0">
            <a:off x="1118971" y="1942594"/>
            <a:ext cx="5976140" cy="57340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Perception of peer use</a:t>
            </a:r>
          </a:p>
        </p:txBody>
      </p:sp>
      <p:sp>
        <p:nvSpPr>
          <p:cNvPr name="TextBox 31" id="31"/>
          <p:cNvSpPr txBox="true"/>
          <p:nvPr/>
        </p:nvSpPr>
        <p:spPr>
          <a:xfrm rot="0">
            <a:off x="1118971" y="3765379"/>
            <a:ext cx="5976140" cy="57340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Low perception of harm</a:t>
            </a:r>
          </a:p>
        </p:txBody>
      </p:sp>
      <p:sp>
        <p:nvSpPr>
          <p:cNvPr name="TextBox 32" id="32"/>
          <p:cNvSpPr txBox="true"/>
          <p:nvPr/>
        </p:nvSpPr>
        <p:spPr>
          <a:xfrm rot="0">
            <a:off x="1118971" y="5619671"/>
            <a:ext cx="5976140" cy="57340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Availability</a:t>
            </a:r>
          </a:p>
        </p:txBody>
      </p:sp>
      <p:sp>
        <p:nvSpPr>
          <p:cNvPr name="TextBox 33" id="33"/>
          <p:cNvSpPr txBox="true"/>
          <p:nvPr/>
        </p:nvSpPr>
        <p:spPr>
          <a:xfrm rot="0">
            <a:off x="1118971" y="7061344"/>
            <a:ext cx="5976140" cy="116395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Social norms favorable to use</a:t>
            </a:r>
          </a:p>
        </p:txBody>
      </p:sp>
      <p:sp>
        <p:nvSpPr>
          <p:cNvPr name="TextBox 34" id="34"/>
          <p:cNvSpPr txBox="true"/>
          <p:nvPr/>
        </p:nvSpPr>
        <p:spPr>
          <a:xfrm rot="0">
            <a:off x="1118971" y="9178012"/>
            <a:ext cx="5976140" cy="57340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Exposure to advertising</a:t>
            </a:r>
          </a:p>
        </p:txBody>
      </p:sp>
      <p:sp>
        <p:nvSpPr>
          <p:cNvPr name="TextBox 35" id="35"/>
          <p:cNvSpPr txBox="true"/>
          <p:nvPr/>
        </p:nvSpPr>
        <p:spPr>
          <a:xfrm rot="0">
            <a:off x="10770925" y="9127643"/>
            <a:ext cx="5976140" cy="57340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FFFFFF"/>
                </a:solidFill>
                <a:latin typeface="Montserrat"/>
              </a:rPr>
              <a:t>Education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96525"/>
          </a:xfrm>
          <a:custGeom>
            <a:avLst/>
            <a:gdLst/>
            <a:ahLst/>
            <a:cxnLst/>
            <a:rect r="r" b="b" t="t" l="l"/>
            <a:pathLst>
              <a:path h="10296525" w="18288000">
                <a:moveTo>
                  <a:pt x="0" y="0"/>
                </a:moveTo>
                <a:lnTo>
                  <a:pt x="18288000" y="0"/>
                </a:lnTo>
                <a:lnTo>
                  <a:pt x="18288000" y="10296525"/>
                </a:lnTo>
                <a:lnTo>
                  <a:pt x="0" y="102965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844651" y="548766"/>
            <a:ext cx="6598698" cy="6351645"/>
          </a:xfrm>
          <a:custGeom>
            <a:avLst/>
            <a:gdLst/>
            <a:ahLst/>
            <a:cxnLst/>
            <a:rect r="r" b="b" t="t" l="l"/>
            <a:pathLst>
              <a:path h="6351645" w="6598698">
                <a:moveTo>
                  <a:pt x="0" y="0"/>
                </a:moveTo>
                <a:lnTo>
                  <a:pt x="6598698" y="0"/>
                </a:lnTo>
                <a:lnTo>
                  <a:pt x="6598698" y="6351645"/>
                </a:lnTo>
                <a:lnTo>
                  <a:pt x="0" y="6351645"/>
                </a:lnTo>
                <a:lnTo>
                  <a:pt x="0" y="0"/>
                </a:lnTo>
                <a:close/>
              </a:path>
            </a:pathLst>
          </a:custGeom>
          <a:blipFill>
            <a:blip r:embed="rId4"/>
            <a:stretch>
              <a:fillRect l="0" t="0" r="0" b="0"/>
            </a:stretch>
          </a:blipFill>
        </p:spPr>
      </p:sp>
      <p:grpSp>
        <p:nvGrpSpPr>
          <p:cNvPr name="Group 4" id="4"/>
          <p:cNvGrpSpPr/>
          <p:nvPr/>
        </p:nvGrpSpPr>
        <p:grpSpPr>
          <a:xfrm rot="0">
            <a:off x="1028700" y="7176694"/>
            <a:ext cx="16230600" cy="2081606"/>
            <a:chOff x="0" y="0"/>
            <a:chExt cx="21640800" cy="2775475"/>
          </a:xfrm>
        </p:grpSpPr>
        <p:sp>
          <p:nvSpPr>
            <p:cNvPr name="TextBox 5" id="5"/>
            <p:cNvSpPr txBox="true"/>
            <p:nvPr/>
          </p:nvSpPr>
          <p:spPr>
            <a:xfrm rot="0">
              <a:off x="0" y="-38100"/>
              <a:ext cx="21640800" cy="1622539"/>
            </a:xfrm>
            <a:prstGeom prst="rect">
              <a:avLst/>
            </a:prstGeom>
          </p:spPr>
          <p:txBody>
            <a:bodyPr anchor="t" rtlCol="false" tIns="0" lIns="0" bIns="0" rIns="0">
              <a:spAutoFit/>
            </a:bodyPr>
            <a:lstStyle/>
            <a:p>
              <a:pPr>
                <a:lnSpc>
                  <a:spcPts val="9829"/>
                </a:lnSpc>
              </a:pPr>
              <a:r>
                <a:rPr lang="en-US" sz="7801">
                  <a:solidFill>
                    <a:srgbClr val="FFFFFF"/>
                  </a:solidFill>
                  <a:latin typeface="Hammersmith One"/>
                </a:rPr>
                <a:t>Fentanyl, Here Is Where You Start </a:t>
              </a:r>
            </a:p>
          </p:txBody>
        </p:sp>
        <p:sp>
          <p:nvSpPr>
            <p:cNvPr name="TextBox 6" id="6"/>
            <p:cNvSpPr txBox="true"/>
            <p:nvPr/>
          </p:nvSpPr>
          <p:spPr>
            <a:xfrm rot="0">
              <a:off x="0" y="1797574"/>
              <a:ext cx="21640800" cy="977901"/>
            </a:xfrm>
            <a:prstGeom prst="rect">
              <a:avLst/>
            </a:prstGeom>
          </p:spPr>
          <p:txBody>
            <a:bodyPr anchor="t" rtlCol="false" tIns="0" lIns="0" bIns="0" rIns="0">
              <a:spAutoFit/>
            </a:bodyPr>
            <a:lstStyle/>
            <a:p>
              <a:pPr>
                <a:lnSpc>
                  <a:spcPts val="6299"/>
                </a:lnSpc>
                <a:spcBef>
                  <a:spcPct val="0"/>
                </a:spcBef>
              </a:pPr>
              <a:r>
                <a:rPr lang="en-US" sz="4499">
                  <a:solidFill>
                    <a:srgbClr val="FFFFFF"/>
                  </a:solidFill>
                  <a:latin typeface="IBM Plex Sans"/>
                </a:rPr>
                <a:t>Guide to Community Prevention, Lesley Gable and Erin Cohen</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44E0"/>
        </a:solidFill>
      </p:bgPr>
    </p:bg>
    <p:spTree>
      <p:nvGrpSpPr>
        <p:cNvPr id="1" name=""/>
        <p:cNvGrpSpPr/>
        <p:nvPr/>
      </p:nvGrpSpPr>
      <p:grpSpPr>
        <a:xfrm>
          <a:off x="0" y="0"/>
          <a:ext cx="0" cy="0"/>
          <a:chOff x="0" y="0"/>
          <a:chExt cx="0" cy="0"/>
        </a:xfrm>
      </p:grpSpPr>
      <p:sp>
        <p:nvSpPr>
          <p:cNvPr name="Freeform 2" id="2"/>
          <p:cNvSpPr/>
          <p:nvPr/>
        </p:nvSpPr>
        <p:spPr>
          <a:xfrm flipH="false" flipV="false" rot="0">
            <a:off x="-1307993"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04990"/>
            <a:ext cx="5695169" cy="3891439"/>
          </a:xfrm>
          <a:custGeom>
            <a:avLst/>
            <a:gdLst/>
            <a:ahLst/>
            <a:cxnLst/>
            <a:rect r="r" b="b" t="t" l="l"/>
            <a:pathLst>
              <a:path h="3891439" w="5695169">
                <a:moveTo>
                  <a:pt x="0" y="0"/>
                </a:moveTo>
                <a:lnTo>
                  <a:pt x="5695169" y="0"/>
                </a:lnTo>
                <a:lnTo>
                  <a:pt x="5695169" y="3891438"/>
                </a:lnTo>
                <a:lnTo>
                  <a:pt x="0" y="3891438"/>
                </a:lnTo>
                <a:lnTo>
                  <a:pt x="0" y="0"/>
                </a:lnTo>
                <a:close/>
              </a:path>
            </a:pathLst>
          </a:custGeom>
          <a:blipFill>
            <a:blip r:embed="rId4"/>
            <a:stretch>
              <a:fillRect l="-4336" t="0" r="-4336" b="-10536"/>
            </a:stretch>
          </a:blipFill>
        </p:spPr>
      </p:sp>
      <p:sp>
        <p:nvSpPr>
          <p:cNvPr name="TextBox 4" id="4"/>
          <p:cNvSpPr txBox="true"/>
          <p:nvPr/>
        </p:nvSpPr>
        <p:spPr>
          <a:xfrm rot="0">
            <a:off x="793788" y="1351673"/>
            <a:ext cx="6083438" cy="2733675"/>
          </a:xfrm>
          <a:prstGeom prst="rect">
            <a:avLst/>
          </a:prstGeom>
        </p:spPr>
        <p:txBody>
          <a:bodyPr anchor="t" rtlCol="false" tIns="0" lIns="0" bIns="0" rIns="0">
            <a:spAutoFit/>
          </a:bodyPr>
          <a:lstStyle/>
          <a:p>
            <a:pPr algn="ctr">
              <a:lnSpc>
                <a:spcPts val="10800"/>
              </a:lnSpc>
            </a:pPr>
            <a:r>
              <a:rPr lang="en-US" sz="9000">
                <a:solidFill>
                  <a:srgbClr val="FFFFFF"/>
                </a:solidFill>
                <a:latin typeface="Hammersmith One"/>
              </a:rPr>
              <a:t>Sobering </a:t>
            </a:r>
          </a:p>
          <a:p>
            <a:pPr algn="ctr" marL="0" indent="0" lvl="0">
              <a:lnSpc>
                <a:spcPts val="10799"/>
              </a:lnSpc>
              <a:spcBef>
                <a:spcPct val="0"/>
              </a:spcBef>
            </a:pPr>
            <a:r>
              <a:rPr lang="en-US" sz="8999">
                <a:solidFill>
                  <a:srgbClr val="FFFFFF"/>
                </a:solidFill>
                <a:latin typeface="Hammersmith One"/>
              </a:rPr>
              <a:t>Stats </a:t>
            </a:r>
          </a:p>
        </p:txBody>
      </p:sp>
      <p:sp>
        <p:nvSpPr>
          <p:cNvPr name="TextBox 5" id="5"/>
          <p:cNvSpPr txBox="true"/>
          <p:nvPr/>
        </p:nvSpPr>
        <p:spPr>
          <a:xfrm rot="0">
            <a:off x="8828403" y="343710"/>
            <a:ext cx="9002109" cy="9561480"/>
          </a:xfrm>
          <a:prstGeom prst="rect">
            <a:avLst/>
          </a:prstGeom>
        </p:spPr>
        <p:txBody>
          <a:bodyPr anchor="t" rtlCol="false" tIns="0" lIns="0" bIns="0" rIns="0">
            <a:spAutoFit/>
          </a:bodyPr>
          <a:lstStyle/>
          <a:p>
            <a:pPr marL="837157" indent="-418579" lvl="1">
              <a:lnSpc>
                <a:spcPts val="5040"/>
              </a:lnSpc>
              <a:buFont typeface="Arial"/>
              <a:buChar char="•"/>
            </a:pPr>
            <a:r>
              <a:rPr lang="en-US" sz="3877">
                <a:solidFill>
                  <a:srgbClr val="FFFFFF"/>
                </a:solidFill>
                <a:latin typeface="Montserrat"/>
              </a:rPr>
              <a:t>Every 5 minutes someone in this country dies from a preventable overdose.</a:t>
            </a:r>
            <a:r>
              <a:rPr lang="en-US" sz="3877">
                <a:solidFill>
                  <a:srgbClr val="FFFFFF"/>
                </a:solidFill>
                <a:latin typeface="Montserrat"/>
              </a:rPr>
              <a:t> </a:t>
            </a:r>
          </a:p>
          <a:p>
            <a:pPr marL="837157" indent="-418579" lvl="1">
              <a:lnSpc>
                <a:spcPts val="5040"/>
              </a:lnSpc>
              <a:buFont typeface="Arial"/>
              <a:buChar char="•"/>
            </a:pPr>
            <a:r>
              <a:rPr lang="en-US" sz="3877">
                <a:solidFill>
                  <a:srgbClr val="FFFFFF"/>
                </a:solidFill>
                <a:latin typeface="Montserrat"/>
              </a:rPr>
              <a:t>Fentanyl has become the primary drug threat in the Southwestern states.</a:t>
            </a:r>
          </a:p>
          <a:p>
            <a:pPr marL="837157" indent="-418579" lvl="1">
              <a:lnSpc>
                <a:spcPts val="5040"/>
              </a:lnSpc>
              <a:buFont typeface="Arial"/>
              <a:buChar char="•"/>
            </a:pPr>
            <a:r>
              <a:rPr lang="en-US" sz="3877">
                <a:solidFill>
                  <a:srgbClr val="FFFFFF"/>
                </a:solidFill>
                <a:latin typeface="Montserrat"/>
              </a:rPr>
              <a:t>DEA Lab testing revealed in 2023 that 7 out of every 10 pills with fentanyl contain a legal dose. </a:t>
            </a:r>
          </a:p>
          <a:p>
            <a:pPr algn="l" marL="837157" indent="-418579" lvl="1">
              <a:lnSpc>
                <a:spcPts val="5040"/>
              </a:lnSpc>
              <a:spcBef>
                <a:spcPct val="0"/>
              </a:spcBef>
              <a:buFont typeface="Arial"/>
              <a:buChar char="•"/>
            </a:pPr>
            <a:r>
              <a:rPr lang="en-US" sz="3877">
                <a:solidFill>
                  <a:srgbClr val="FFFFFF"/>
                </a:solidFill>
                <a:latin typeface="Montserrat"/>
              </a:rPr>
              <a:t>In 2022, the DEA seized more than 60 million fentanyl-laced fake pills which is equivalent to more than 397 million lethal doses, enough to kill everyone in the United States.</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2254C5"/>
        </a:solidFill>
      </p:bgPr>
    </p:bg>
    <p:spTree>
      <p:nvGrpSpPr>
        <p:cNvPr id="1" name=""/>
        <p:cNvGrpSpPr/>
        <p:nvPr/>
      </p:nvGrpSpPr>
      <p:grpSpPr>
        <a:xfrm>
          <a:off x="0" y="0"/>
          <a:ext cx="0" cy="0"/>
          <a:chOff x="0" y="0"/>
          <a:chExt cx="0" cy="0"/>
        </a:xfrm>
      </p:grpSpPr>
      <p:sp>
        <p:nvSpPr>
          <p:cNvPr name="TextBox 2" id="2"/>
          <p:cNvSpPr txBox="true"/>
          <p:nvPr/>
        </p:nvSpPr>
        <p:spPr>
          <a:xfrm rot="0">
            <a:off x="376614" y="1739146"/>
            <a:ext cx="17534772" cy="9339009"/>
          </a:xfrm>
          <a:prstGeom prst="rect">
            <a:avLst/>
          </a:prstGeom>
        </p:spPr>
        <p:txBody>
          <a:bodyPr anchor="t" rtlCol="false" tIns="0" lIns="0" bIns="0" rIns="0">
            <a:spAutoFit/>
          </a:bodyPr>
          <a:lstStyle/>
          <a:p>
            <a:pPr marL="872708" indent="-436354" lvl="1">
              <a:lnSpc>
                <a:spcPts val="5254"/>
              </a:lnSpc>
              <a:buFont typeface="Arial"/>
              <a:buChar char="•"/>
            </a:pPr>
            <a:r>
              <a:rPr lang="en-US" sz="4042">
                <a:solidFill>
                  <a:srgbClr val="FFFFFF"/>
                </a:solidFill>
                <a:latin typeface="Montserrat"/>
              </a:rPr>
              <a:t>Use faith communities to promote the drug take-back days *NATIONAL PRESCRIPTION TAKE-BACK DAY IS APRIL 27, 2024*</a:t>
            </a:r>
          </a:p>
          <a:p>
            <a:pPr marL="872708" indent="-436354" lvl="1">
              <a:lnSpc>
                <a:spcPts val="5254"/>
              </a:lnSpc>
              <a:buFont typeface="Arial"/>
              <a:buChar char="•"/>
            </a:pPr>
            <a:r>
              <a:rPr lang="en-US" sz="4042">
                <a:solidFill>
                  <a:srgbClr val="FFFFFF"/>
                </a:solidFill>
                <a:latin typeface="Montserrat"/>
              </a:rPr>
              <a:t>Use Virtual Naloxone trainings (Youth Council is doing!)</a:t>
            </a:r>
          </a:p>
          <a:p>
            <a:pPr marL="872708" indent="-436354" lvl="1">
              <a:lnSpc>
                <a:spcPts val="5254"/>
              </a:lnSpc>
              <a:buFont typeface="Arial"/>
              <a:buChar char="•"/>
            </a:pPr>
            <a:r>
              <a:rPr lang="en-US" sz="4042">
                <a:solidFill>
                  <a:srgbClr val="FFFFFF"/>
                </a:solidFill>
                <a:latin typeface="Montserrat"/>
              </a:rPr>
              <a:t>Put Narcan in AED boxes and around town with 24 hour access</a:t>
            </a:r>
          </a:p>
          <a:p>
            <a:pPr marL="872708" indent="-436354" lvl="1">
              <a:lnSpc>
                <a:spcPts val="5254"/>
              </a:lnSpc>
              <a:buFont typeface="Arial"/>
              <a:buChar char="•"/>
            </a:pPr>
            <a:r>
              <a:rPr lang="en-US" sz="4042">
                <a:solidFill>
                  <a:srgbClr val="FFFFFF"/>
                </a:solidFill>
                <a:latin typeface="Montserrat"/>
              </a:rPr>
              <a:t>Use advertising on the radio to educate about the dangers </a:t>
            </a:r>
          </a:p>
          <a:p>
            <a:pPr>
              <a:lnSpc>
                <a:spcPts val="5254"/>
              </a:lnSpc>
            </a:pPr>
            <a:r>
              <a:rPr lang="en-US" sz="4042">
                <a:solidFill>
                  <a:srgbClr val="FFFFFF"/>
                </a:solidFill>
                <a:latin typeface="Montserrat"/>
              </a:rPr>
              <a:t>      </a:t>
            </a:r>
            <a:r>
              <a:rPr lang="en-US" sz="4042">
                <a:solidFill>
                  <a:srgbClr val="FFFFFF"/>
                </a:solidFill>
                <a:latin typeface="Montserrat"/>
              </a:rPr>
              <a:t>( Youth Council is doing!)</a:t>
            </a:r>
          </a:p>
          <a:p>
            <a:pPr marL="872708" indent="-436354" lvl="1">
              <a:lnSpc>
                <a:spcPts val="5254"/>
              </a:lnSpc>
              <a:buFont typeface="Arial"/>
              <a:buChar char="•"/>
            </a:pPr>
            <a:r>
              <a:rPr lang="en-US" sz="4042">
                <a:solidFill>
                  <a:srgbClr val="FFFFFF"/>
                </a:solidFill>
                <a:latin typeface="Montserrat"/>
              </a:rPr>
              <a:t>Naloxone at First Aid Boxes at schools (Great job ACYC partners!)</a:t>
            </a:r>
          </a:p>
          <a:p>
            <a:pPr marL="872708" indent="-436354" lvl="1">
              <a:lnSpc>
                <a:spcPts val="5254"/>
              </a:lnSpc>
              <a:buFont typeface="Arial"/>
              <a:buChar char="•"/>
            </a:pPr>
            <a:r>
              <a:rPr lang="en-US" sz="4042">
                <a:solidFill>
                  <a:srgbClr val="FFFFFF"/>
                </a:solidFill>
                <a:latin typeface="Montserrat"/>
              </a:rPr>
              <a:t>Create a </a:t>
            </a:r>
            <a:r>
              <a:rPr lang="en-US" sz="4042">
                <a:solidFill>
                  <a:srgbClr val="FFFFFF"/>
                </a:solidFill>
                <a:latin typeface="Montserrat"/>
              </a:rPr>
              <a:t>Help App with resource numbers and an Anonymous Tip App so students can report to admin</a:t>
            </a:r>
          </a:p>
          <a:p>
            <a:pPr marL="872708" indent="-436354" lvl="1">
              <a:lnSpc>
                <a:spcPts val="5254"/>
              </a:lnSpc>
              <a:buFont typeface="Arial"/>
              <a:buChar char="•"/>
            </a:pPr>
            <a:r>
              <a:rPr lang="en-US" sz="4042">
                <a:solidFill>
                  <a:srgbClr val="FFFFFF"/>
                </a:solidFill>
                <a:latin typeface="Montserrat"/>
              </a:rPr>
              <a:t>Provide trivia in waiting rooms in our communities </a:t>
            </a:r>
          </a:p>
          <a:p>
            <a:pPr marL="872708" indent="-436354" lvl="1">
              <a:lnSpc>
                <a:spcPts val="5254"/>
              </a:lnSpc>
              <a:buFont typeface="Arial"/>
              <a:buChar char="•"/>
            </a:pPr>
            <a:r>
              <a:rPr lang="en-US" sz="4042">
                <a:solidFill>
                  <a:srgbClr val="FFFFFF"/>
                </a:solidFill>
                <a:latin typeface="Montserrat"/>
              </a:rPr>
              <a:t>Increase access to MOUDS (Medications for Opioid Use Disorders)</a:t>
            </a:r>
          </a:p>
          <a:p>
            <a:pPr>
              <a:lnSpc>
                <a:spcPts val="5254"/>
              </a:lnSpc>
            </a:pPr>
          </a:p>
          <a:p>
            <a:pPr algn="ctr">
              <a:lnSpc>
                <a:spcPts val="6017"/>
              </a:lnSpc>
              <a:spcBef>
                <a:spcPct val="0"/>
              </a:spcBef>
            </a:pPr>
          </a:p>
        </p:txBody>
      </p:sp>
      <p:sp>
        <p:nvSpPr>
          <p:cNvPr name="TextBox 3" id="3"/>
          <p:cNvSpPr txBox="true"/>
          <p:nvPr/>
        </p:nvSpPr>
        <p:spPr>
          <a:xfrm rot="0">
            <a:off x="5660831" y="214163"/>
            <a:ext cx="6311503" cy="1263017"/>
          </a:xfrm>
          <a:prstGeom prst="rect">
            <a:avLst/>
          </a:prstGeom>
        </p:spPr>
        <p:txBody>
          <a:bodyPr anchor="t" rtlCol="false" tIns="0" lIns="0" bIns="0" rIns="0">
            <a:spAutoFit/>
          </a:bodyPr>
          <a:lstStyle/>
          <a:p>
            <a:pPr algn="ctr">
              <a:lnSpc>
                <a:spcPts val="10139"/>
              </a:lnSpc>
              <a:spcBef>
                <a:spcPct val="0"/>
              </a:spcBef>
            </a:pPr>
            <a:r>
              <a:rPr lang="en-US" sz="7799">
                <a:solidFill>
                  <a:srgbClr val="FFFFFF"/>
                </a:solidFill>
                <a:latin typeface="Montserrat Bold"/>
              </a:rPr>
              <a:t>SOLUTIONS</a:t>
            </a:r>
            <a:r>
              <a:rPr lang="en-US" sz="7799">
                <a:solidFill>
                  <a:srgbClr val="FFFFFF"/>
                </a:solidFill>
                <a:latin typeface="Montserrat"/>
              </a:rPr>
              <a:t>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1850061" y="633531"/>
            <a:ext cx="6437939" cy="0"/>
          </a:xfrm>
          <a:prstGeom prst="line">
            <a:avLst/>
          </a:prstGeom>
          <a:ln cap="flat" w="28575">
            <a:solidFill>
              <a:srgbClr val="2254C5"/>
            </a:solidFill>
            <a:prstDash val="solid"/>
            <a:headEnd type="none" len="sm" w="sm"/>
            <a:tailEnd type="none" len="sm" w="sm"/>
          </a:ln>
        </p:spPr>
      </p:sp>
      <p:grpSp>
        <p:nvGrpSpPr>
          <p:cNvPr name="Group 3" id="3"/>
          <p:cNvGrpSpPr/>
          <p:nvPr/>
        </p:nvGrpSpPr>
        <p:grpSpPr>
          <a:xfrm rot="0">
            <a:off x="10036262" y="1747859"/>
            <a:ext cx="3395641" cy="3395641"/>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2254C5"/>
            </a:solidFill>
          </p:spPr>
        </p:sp>
      </p:grpSp>
      <p:sp>
        <p:nvSpPr>
          <p:cNvPr name="Freeform 5" id="5"/>
          <p:cNvSpPr/>
          <p:nvPr/>
        </p:nvSpPr>
        <p:spPr>
          <a:xfrm flipH="false" flipV="false" rot="0">
            <a:off x="10036262" y="5143500"/>
            <a:ext cx="3395641" cy="3395641"/>
          </a:xfrm>
          <a:custGeom>
            <a:avLst/>
            <a:gdLst/>
            <a:ahLst/>
            <a:cxnLst/>
            <a:rect r="r" b="b" t="t" l="l"/>
            <a:pathLst>
              <a:path h="3395641" w="3395641">
                <a:moveTo>
                  <a:pt x="0" y="0"/>
                </a:moveTo>
                <a:lnTo>
                  <a:pt x="3395641" y="0"/>
                </a:lnTo>
                <a:lnTo>
                  <a:pt x="3395641" y="3395641"/>
                </a:lnTo>
                <a:lnTo>
                  <a:pt x="0" y="3395641"/>
                </a:lnTo>
                <a:lnTo>
                  <a:pt x="0" y="0"/>
                </a:lnTo>
                <a:close/>
              </a:path>
            </a:pathLst>
          </a:custGeom>
          <a:blipFill>
            <a:blip r:embed="rId2"/>
            <a:stretch>
              <a:fillRect l="0" t="0" r="0" b="0"/>
            </a:stretch>
          </a:blipFill>
        </p:spPr>
      </p:sp>
      <p:sp>
        <p:nvSpPr>
          <p:cNvPr name="Freeform 6" id="6"/>
          <p:cNvSpPr/>
          <p:nvPr/>
        </p:nvSpPr>
        <p:spPr>
          <a:xfrm flipH="false" flipV="false" rot="0">
            <a:off x="13970522" y="1747859"/>
            <a:ext cx="3395641" cy="3395641"/>
          </a:xfrm>
          <a:custGeom>
            <a:avLst/>
            <a:gdLst/>
            <a:ahLst/>
            <a:cxnLst/>
            <a:rect r="r" b="b" t="t" l="l"/>
            <a:pathLst>
              <a:path h="3395641" w="3395641">
                <a:moveTo>
                  <a:pt x="0" y="0"/>
                </a:moveTo>
                <a:lnTo>
                  <a:pt x="3395641" y="0"/>
                </a:lnTo>
                <a:lnTo>
                  <a:pt x="3395641" y="3395641"/>
                </a:lnTo>
                <a:lnTo>
                  <a:pt x="0" y="3395641"/>
                </a:lnTo>
                <a:lnTo>
                  <a:pt x="0" y="0"/>
                </a:lnTo>
                <a:close/>
              </a:path>
            </a:pathLst>
          </a:custGeom>
          <a:blipFill>
            <a:blip r:embed="rId3"/>
            <a:stretch>
              <a:fillRect l="0" t="0" r="0" b="-49925"/>
            </a:stretch>
          </a:blipFill>
        </p:spPr>
      </p:sp>
      <p:sp>
        <p:nvSpPr>
          <p:cNvPr name="TextBox 7" id="7"/>
          <p:cNvSpPr txBox="true"/>
          <p:nvPr/>
        </p:nvSpPr>
        <p:spPr>
          <a:xfrm rot="0">
            <a:off x="528068" y="564880"/>
            <a:ext cx="9196989" cy="3006090"/>
          </a:xfrm>
          <a:prstGeom prst="rect">
            <a:avLst/>
          </a:prstGeom>
        </p:spPr>
        <p:txBody>
          <a:bodyPr anchor="t" rtlCol="false" tIns="0" lIns="0" bIns="0" rIns="0">
            <a:spAutoFit/>
          </a:bodyPr>
          <a:lstStyle/>
          <a:p>
            <a:pPr algn="ctr">
              <a:lnSpc>
                <a:spcPts val="5880"/>
              </a:lnSpc>
            </a:pPr>
            <a:r>
              <a:rPr lang="en-US" sz="6000">
                <a:solidFill>
                  <a:srgbClr val="2254C5"/>
                </a:solidFill>
                <a:latin typeface="Montserrat Bold"/>
              </a:rPr>
              <a:t>Transforming Youth Discipline and Justice with Restorative Practices</a:t>
            </a:r>
          </a:p>
        </p:txBody>
      </p:sp>
      <p:sp>
        <p:nvSpPr>
          <p:cNvPr name="TextBox 8" id="8"/>
          <p:cNvSpPr txBox="true"/>
          <p:nvPr/>
        </p:nvSpPr>
        <p:spPr>
          <a:xfrm rot="0">
            <a:off x="390967" y="4864379"/>
            <a:ext cx="9334090" cy="4391557"/>
          </a:xfrm>
          <a:prstGeom prst="rect">
            <a:avLst/>
          </a:prstGeom>
        </p:spPr>
        <p:txBody>
          <a:bodyPr anchor="t" rtlCol="false" tIns="0" lIns="0" bIns="0" rIns="0">
            <a:spAutoFit/>
          </a:bodyPr>
          <a:lstStyle/>
          <a:p>
            <a:pPr>
              <a:lnSpc>
                <a:spcPts val="4399"/>
              </a:lnSpc>
              <a:spcBef>
                <a:spcPct val="0"/>
              </a:spcBef>
            </a:pPr>
            <a:r>
              <a:rPr lang="en-US" sz="3142">
                <a:solidFill>
                  <a:srgbClr val="2254C5"/>
                </a:solidFill>
                <a:latin typeface="Montserrat"/>
              </a:rPr>
              <a:t>While punishment may provide a temporary deterrent, it often falls short in addressing the underlying issues that lead youth astray. Instead of solely penalizing mistakes, let us focus on guiding and supporting our youth, understanding that true transformation arises from education, empathy, and opportunities for growth.</a:t>
            </a:r>
          </a:p>
        </p:txBody>
      </p:sp>
      <p:sp>
        <p:nvSpPr>
          <p:cNvPr name="AutoShape 9" id="9"/>
          <p:cNvSpPr/>
          <p:nvPr/>
        </p:nvSpPr>
        <p:spPr>
          <a:xfrm rot="0">
            <a:off x="0" y="9700628"/>
            <a:ext cx="18395101" cy="0"/>
          </a:xfrm>
          <a:prstGeom prst="line">
            <a:avLst/>
          </a:prstGeom>
          <a:ln cap="flat" w="38100">
            <a:solidFill>
              <a:srgbClr val="2254C5"/>
            </a:solidFill>
            <a:prstDash val="solid"/>
            <a:headEnd type="none" len="sm" w="sm"/>
            <a:tailEnd type="none" len="sm" w="sm"/>
          </a:ln>
        </p:spPr>
      </p:sp>
      <p:sp>
        <p:nvSpPr>
          <p:cNvPr name="TextBox 10" id="10"/>
          <p:cNvSpPr txBox="true"/>
          <p:nvPr/>
        </p:nvSpPr>
        <p:spPr>
          <a:xfrm rot="0">
            <a:off x="10259419" y="1963150"/>
            <a:ext cx="2949326" cy="323124"/>
          </a:xfrm>
          <a:prstGeom prst="rect">
            <a:avLst/>
          </a:prstGeom>
        </p:spPr>
        <p:txBody>
          <a:bodyPr anchor="t" rtlCol="false" tIns="0" lIns="0" bIns="0" rIns="0">
            <a:spAutoFit/>
          </a:bodyPr>
          <a:lstStyle/>
          <a:p>
            <a:pPr algn="ctr">
              <a:lnSpc>
                <a:spcPts val="2665"/>
              </a:lnSpc>
            </a:pPr>
            <a:r>
              <a:rPr lang="en-US" sz="1903">
                <a:solidFill>
                  <a:srgbClr val="FFFFFF"/>
                </a:solidFill>
                <a:latin typeface="Montserrat Classic"/>
              </a:rPr>
              <a:t>Protective Factors</a:t>
            </a:r>
          </a:p>
        </p:txBody>
      </p:sp>
      <p:sp>
        <p:nvSpPr>
          <p:cNvPr name="TextBox 11" id="11"/>
          <p:cNvSpPr txBox="true"/>
          <p:nvPr/>
        </p:nvSpPr>
        <p:spPr>
          <a:xfrm rot="0">
            <a:off x="10141210" y="2447589"/>
            <a:ext cx="3185744" cy="2473940"/>
          </a:xfrm>
          <a:prstGeom prst="rect">
            <a:avLst/>
          </a:prstGeom>
        </p:spPr>
        <p:txBody>
          <a:bodyPr anchor="t" rtlCol="false" tIns="0" lIns="0" bIns="0" rIns="0">
            <a:spAutoFit/>
          </a:bodyPr>
          <a:lstStyle/>
          <a:p>
            <a:pPr marL="345609" indent="-172805" lvl="1">
              <a:lnSpc>
                <a:spcPts val="2241"/>
              </a:lnSpc>
              <a:buFont typeface="Arial"/>
              <a:buChar char="•"/>
            </a:pPr>
            <a:r>
              <a:rPr lang="en-US" sz="1600">
                <a:solidFill>
                  <a:srgbClr val="FFFFFF"/>
                </a:solidFill>
                <a:latin typeface="Montserrat"/>
              </a:rPr>
              <a:t>School</a:t>
            </a:r>
          </a:p>
          <a:p>
            <a:pPr marL="345609" indent="-172805" lvl="1">
              <a:lnSpc>
                <a:spcPts val="2241"/>
              </a:lnSpc>
              <a:buFont typeface="Arial"/>
              <a:buChar char="•"/>
            </a:pPr>
            <a:r>
              <a:rPr lang="en-US" sz="1600">
                <a:solidFill>
                  <a:srgbClr val="FFFFFF"/>
                </a:solidFill>
                <a:latin typeface="Montserrat"/>
              </a:rPr>
              <a:t>Sports/Activities</a:t>
            </a:r>
          </a:p>
          <a:p>
            <a:pPr marL="345609" indent="-172805" lvl="1">
              <a:lnSpc>
                <a:spcPts val="2241"/>
              </a:lnSpc>
              <a:buFont typeface="Arial"/>
              <a:buChar char="•"/>
            </a:pPr>
            <a:r>
              <a:rPr lang="en-US" sz="1600">
                <a:solidFill>
                  <a:srgbClr val="FFFFFF"/>
                </a:solidFill>
                <a:latin typeface="Montserrat"/>
              </a:rPr>
              <a:t>Support System</a:t>
            </a:r>
          </a:p>
          <a:p>
            <a:pPr marL="345609" indent="-172805" lvl="1">
              <a:lnSpc>
                <a:spcPts val="2241"/>
              </a:lnSpc>
              <a:buFont typeface="Arial"/>
              <a:buChar char="•"/>
            </a:pPr>
            <a:r>
              <a:rPr lang="en-US" sz="1600">
                <a:solidFill>
                  <a:srgbClr val="FFFFFF"/>
                </a:solidFill>
                <a:latin typeface="Montserrat"/>
              </a:rPr>
              <a:t>Parental Supervision</a:t>
            </a:r>
          </a:p>
          <a:p>
            <a:pPr marL="345609" indent="-172805" lvl="1">
              <a:lnSpc>
                <a:spcPts val="2241"/>
              </a:lnSpc>
              <a:buFont typeface="Arial"/>
              <a:buChar char="•"/>
            </a:pPr>
            <a:r>
              <a:rPr lang="en-US" sz="1600">
                <a:solidFill>
                  <a:srgbClr val="FFFFFF"/>
                </a:solidFill>
                <a:latin typeface="Montserrat"/>
              </a:rPr>
              <a:t>Positive Peers/Friends</a:t>
            </a:r>
          </a:p>
          <a:p>
            <a:pPr marL="345609" indent="-172805" lvl="1">
              <a:lnSpc>
                <a:spcPts val="2241"/>
              </a:lnSpc>
              <a:buFont typeface="Arial"/>
              <a:buChar char="•"/>
            </a:pPr>
            <a:r>
              <a:rPr lang="en-US" sz="1600">
                <a:solidFill>
                  <a:srgbClr val="FFFFFF"/>
                </a:solidFill>
                <a:latin typeface="Montserrat"/>
              </a:rPr>
              <a:t>Mentors/Role Models</a:t>
            </a:r>
          </a:p>
          <a:p>
            <a:pPr marL="345609" indent="-172805" lvl="1">
              <a:lnSpc>
                <a:spcPts val="2241"/>
              </a:lnSpc>
              <a:buFont typeface="Arial"/>
              <a:buChar char="•"/>
            </a:pPr>
            <a:r>
              <a:rPr lang="en-US" sz="1600">
                <a:solidFill>
                  <a:srgbClr val="FFFFFF"/>
                </a:solidFill>
                <a:latin typeface="Montserrat"/>
              </a:rPr>
              <a:t>Positive Attitude, Self-esteem &amp; Self-Confidence</a:t>
            </a:r>
          </a:p>
          <a:p>
            <a:pPr marL="345609" indent="-172805" lvl="1">
              <a:lnSpc>
                <a:spcPts val="2241"/>
              </a:lnSpc>
              <a:buFont typeface="Arial"/>
              <a:buChar char="•"/>
            </a:pPr>
            <a:r>
              <a:rPr lang="en-US" sz="1600">
                <a:solidFill>
                  <a:srgbClr val="FFFFFF"/>
                </a:solidFill>
                <a:latin typeface="Montserrat"/>
              </a:rPr>
              <a:t>Resilience/Coping Skills</a:t>
            </a:r>
          </a:p>
        </p:txBody>
      </p:sp>
      <p:grpSp>
        <p:nvGrpSpPr>
          <p:cNvPr name="Group 12" id="12"/>
          <p:cNvGrpSpPr/>
          <p:nvPr/>
        </p:nvGrpSpPr>
        <p:grpSpPr>
          <a:xfrm rot="0">
            <a:off x="13970522" y="5143500"/>
            <a:ext cx="3395641" cy="3395641"/>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2254C5"/>
            </a:solidFill>
          </p:spPr>
        </p:sp>
      </p:grpSp>
      <p:sp>
        <p:nvSpPr>
          <p:cNvPr name="TextBox 14" id="14"/>
          <p:cNvSpPr txBox="true"/>
          <p:nvPr/>
        </p:nvSpPr>
        <p:spPr>
          <a:xfrm rot="0">
            <a:off x="14181976" y="5710916"/>
            <a:ext cx="2983308" cy="2667000"/>
          </a:xfrm>
          <a:prstGeom prst="rect">
            <a:avLst/>
          </a:prstGeom>
        </p:spPr>
        <p:txBody>
          <a:bodyPr anchor="t" rtlCol="false" tIns="0" lIns="0" bIns="0" rIns="0">
            <a:spAutoFit/>
          </a:bodyPr>
          <a:lstStyle/>
          <a:p>
            <a:pPr marL="323850" indent="-161925" lvl="1">
              <a:lnSpc>
                <a:spcPts val="2100"/>
              </a:lnSpc>
              <a:buFont typeface="Arial"/>
              <a:buChar char="•"/>
            </a:pPr>
            <a:r>
              <a:rPr lang="en-US" sz="1500">
                <a:solidFill>
                  <a:srgbClr val="FFFFFF"/>
                </a:solidFill>
                <a:latin typeface="Montserrat"/>
              </a:rPr>
              <a:t>Detention</a:t>
            </a:r>
          </a:p>
          <a:p>
            <a:pPr marL="323850" indent="-161925" lvl="1">
              <a:lnSpc>
                <a:spcPts val="2100"/>
              </a:lnSpc>
              <a:buFont typeface="Arial"/>
              <a:buChar char="•"/>
            </a:pPr>
            <a:r>
              <a:rPr lang="en-US" sz="1500">
                <a:solidFill>
                  <a:srgbClr val="FFFFFF"/>
                </a:solidFill>
                <a:latin typeface="Montserrat"/>
              </a:rPr>
              <a:t>In -School Suspension</a:t>
            </a:r>
          </a:p>
          <a:p>
            <a:pPr marL="323850" indent="-161925" lvl="1">
              <a:lnSpc>
                <a:spcPts val="2100"/>
              </a:lnSpc>
              <a:buFont typeface="Arial"/>
              <a:buChar char="•"/>
            </a:pPr>
            <a:r>
              <a:rPr lang="en-US" sz="1500">
                <a:solidFill>
                  <a:srgbClr val="FFFFFF"/>
                </a:solidFill>
                <a:latin typeface="Montserrat"/>
              </a:rPr>
              <a:t>Out-of-School Suspension</a:t>
            </a:r>
          </a:p>
          <a:p>
            <a:pPr marL="323850" indent="-161925" lvl="1">
              <a:lnSpc>
                <a:spcPts val="2100"/>
              </a:lnSpc>
              <a:buFont typeface="Arial"/>
              <a:buChar char="•"/>
            </a:pPr>
            <a:r>
              <a:rPr lang="en-US" sz="1500">
                <a:solidFill>
                  <a:srgbClr val="FFFFFF"/>
                </a:solidFill>
                <a:latin typeface="Montserrat"/>
              </a:rPr>
              <a:t>Removal from School Sports/Activities</a:t>
            </a:r>
          </a:p>
          <a:p>
            <a:pPr marL="323850" indent="-161925" lvl="1">
              <a:lnSpc>
                <a:spcPts val="2100"/>
              </a:lnSpc>
              <a:buFont typeface="Arial"/>
              <a:buChar char="•"/>
            </a:pPr>
            <a:r>
              <a:rPr lang="en-US" sz="1500">
                <a:solidFill>
                  <a:srgbClr val="FFFFFF"/>
                </a:solidFill>
                <a:latin typeface="Montserrat"/>
              </a:rPr>
              <a:t>Expelled</a:t>
            </a:r>
          </a:p>
          <a:p>
            <a:pPr marL="323850" indent="-161925" lvl="1">
              <a:lnSpc>
                <a:spcPts val="2100"/>
              </a:lnSpc>
              <a:buFont typeface="Arial"/>
              <a:buChar char="•"/>
            </a:pPr>
            <a:r>
              <a:rPr lang="en-US" sz="1500">
                <a:solidFill>
                  <a:srgbClr val="FFFFFF"/>
                </a:solidFill>
                <a:latin typeface="Montserrat"/>
              </a:rPr>
              <a:t>Probation</a:t>
            </a:r>
          </a:p>
          <a:p>
            <a:pPr marL="323850" indent="-161925" lvl="1">
              <a:lnSpc>
                <a:spcPts val="2100"/>
              </a:lnSpc>
              <a:buFont typeface="Arial"/>
              <a:buChar char="•"/>
            </a:pPr>
            <a:r>
              <a:rPr lang="en-US" sz="1500">
                <a:solidFill>
                  <a:srgbClr val="FFFFFF"/>
                </a:solidFill>
                <a:latin typeface="Montserrat"/>
              </a:rPr>
              <a:t>Incarceration</a:t>
            </a:r>
          </a:p>
          <a:p>
            <a:pPr marL="323850" indent="-161925" lvl="1">
              <a:lnSpc>
                <a:spcPts val="2100"/>
              </a:lnSpc>
              <a:buFont typeface="Arial"/>
              <a:buChar char="•"/>
            </a:pPr>
            <a:r>
              <a:rPr lang="en-US" sz="1500">
                <a:solidFill>
                  <a:srgbClr val="FFFFFF"/>
                </a:solidFill>
                <a:latin typeface="Montserrat"/>
              </a:rPr>
              <a:t>Held to a Different Standard</a:t>
            </a:r>
          </a:p>
        </p:txBody>
      </p:sp>
      <p:sp>
        <p:nvSpPr>
          <p:cNvPr name="TextBox 15" id="15"/>
          <p:cNvSpPr txBox="true"/>
          <p:nvPr/>
        </p:nvSpPr>
        <p:spPr>
          <a:xfrm rot="0">
            <a:off x="14171401" y="5263967"/>
            <a:ext cx="2993883" cy="323124"/>
          </a:xfrm>
          <a:prstGeom prst="rect">
            <a:avLst/>
          </a:prstGeom>
        </p:spPr>
        <p:txBody>
          <a:bodyPr anchor="t" rtlCol="false" tIns="0" lIns="0" bIns="0" rIns="0">
            <a:spAutoFit/>
          </a:bodyPr>
          <a:lstStyle/>
          <a:p>
            <a:pPr algn="ctr">
              <a:lnSpc>
                <a:spcPts val="2665"/>
              </a:lnSpc>
            </a:pPr>
            <a:r>
              <a:rPr lang="en-US" sz="1903">
                <a:solidFill>
                  <a:srgbClr val="FFFFFF"/>
                </a:solidFill>
                <a:latin typeface="Montserrat Classic"/>
              </a:rPr>
              <a:t>Punitive Measures</a:t>
            </a:r>
          </a:p>
        </p:txBody>
      </p:sp>
      <p:sp>
        <p:nvSpPr>
          <p:cNvPr name="TextBox 16" id="16"/>
          <p:cNvSpPr txBox="true"/>
          <p:nvPr/>
        </p:nvSpPr>
        <p:spPr>
          <a:xfrm rot="0">
            <a:off x="3333742" y="3487074"/>
            <a:ext cx="3585642" cy="779503"/>
          </a:xfrm>
          <a:prstGeom prst="rect">
            <a:avLst/>
          </a:prstGeom>
        </p:spPr>
        <p:txBody>
          <a:bodyPr anchor="t" rtlCol="false" tIns="0" lIns="0" bIns="0" rIns="0">
            <a:spAutoFit/>
          </a:bodyPr>
          <a:lstStyle/>
          <a:p>
            <a:pPr algn="ctr">
              <a:lnSpc>
                <a:spcPts val="6385"/>
              </a:lnSpc>
            </a:pPr>
            <a:r>
              <a:rPr lang="en-US" sz="4560">
                <a:solidFill>
                  <a:srgbClr val="0044E0"/>
                </a:solidFill>
                <a:latin typeface="Trocchi"/>
              </a:rPr>
              <a:t>Stephen Hill</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1850061" y="633531"/>
            <a:ext cx="6437939" cy="0"/>
          </a:xfrm>
          <a:prstGeom prst="line">
            <a:avLst/>
          </a:prstGeom>
          <a:ln cap="flat" w="28575">
            <a:solidFill>
              <a:srgbClr val="2254C5"/>
            </a:solidFill>
            <a:prstDash val="solid"/>
            <a:headEnd type="none" len="sm" w="sm"/>
            <a:tailEnd type="none" len="sm" w="sm"/>
          </a:ln>
        </p:spPr>
      </p:sp>
      <p:sp>
        <p:nvSpPr>
          <p:cNvPr name="Freeform 3" id="3"/>
          <p:cNvSpPr/>
          <p:nvPr/>
        </p:nvSpPr>
        <p:spPr>
          <a:xfrm flipH="false" flipV="false" rot="0">
            <a:off x="315838" y="199502"/>
            <a:ext cx="6721207" cy="3335399"/>
          </a:xfrm>
          <a:custGeom>
            <a:avLst/>
            <a:gdLst/>
            <a:ahLst/>
            <a:cxnLst/>
            <a:rect r="r" b="b" t="t" l="l"/>
            <a:pathLst>
              <a:path h="3335399" w="6721207">
                <a:moveTo>
                  <a:pt x="0" y="0"/>
                </a:moveTo>
                <a:lnTo>
                  <a:pt x="6721207" y="0"/>
                </a:lnTo>
                <a:lnTo>
                  <a:pt x="6721207" y="3335399"/>
                </a:lnTo>
                <a:lnTo>
                  <a:pt x="0" y="33353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543960" y="500434"/>
            <a:ext cx="6245150" cy="2733535"/>
            <a:chOff x="0" y="0"/>
            <a:chExt cx="1856957" cy="812800"/>
          </a:xfrm>
        </p:grpSpPr>
        <p:sp>
          <p:nvSpPr>
            <p:cNvPr name="Freeform 5" id="5"/>
            <p:cNvSpPr/>
            <p:nvPr/>
          </p:nvSpPr>
          <p:spPr>
            <a:xfrm flipH="false" flipV="false" rot="0">
              <a:off x="0" y="0"/>
              <a:ext cx="1856957" cy="812800"/>
            </a:xfrm>
            <a:custGeom>
              <a:avLst/>
              <a:gdLst/>
              <a:ahLst/>
              <a:cxnLst/>
              <a:rect r="r" b="b" t="t" l="l"/>
              <a:pathLst>
                <a:path h="812800" w="1856957">
                  <a:moveTo>
                    <a:pt x="28512" y="0"/>
                  </a:moveTo>
                  <a:lnTo>
                    <a:pt x="1828445" y="0"/>
                  </a:lnTo>
                  <a:cubicBezTo>
                    <a:pt x="1836007" y="0"/>
                    <a:pt x="1843259" y="3004"/>
                    <a:pt x="1848606" y="8351"/>
                  </a:cubicBezTo>
                  <a:cubicBezTo>
                    <a:pt x="1853953" y="13698"/>
                    <a:pt x="1856957" y="20950"/>
                    <a:pt x="1856957" y="28512"/>
                  </a:cubicBezTo>
                  <a:lnTo>
                    <a:pt x="1856957" y="784288"/>
                  </a:lnTo>
                  <a:cubicBezTo>
                    <a:pt x="1856957" y="791850"/>
                    <a:pt x="1853953" y="799102"/>
                    <a:pt x="1848606" y="804449"/>
                  </a:cubicBezTo>
                  <a:cubicBezTo>
                    <a:pt x="1843259" y="809796"/>
                    <a:pt x="1836007" y="812800"/>
                    <a:pt x="1828445" y="812800"/>
                  </a:cubicBezTo>
                  <a:lnTo>
                    <a:pt x="28512" y="812800"/>
                  </a:lnTo>
                  <a:cubicBezTo>
                    <a:pt x="20950" y="812800"/>
                    <a:pt x="13698" y="809796"/>
                    <a:pt x="8351" y="804449"/>
                  </a:cubicBezTo>
                  <a:cubicBezTo>
                    <a:pt x="3004" y="799102"/>
                    <a:pt x="0" y="791850"/>
                    <a:pt x="0" y="784288"/>
                  </a:cubicBezTo>
                  <a:lnTo>
                    <a:pt x="0" y="28512"/>
                  </a:lnTo>
                  <a:cubicBezTo>
                    <a:pt x="0" y="20950"/>
                    <a:pt x="3004" y="13698"/>
                    <a:pt x="8351" y="8351"/>
                  </a:cubicBezTo>
                  <a:cubicBezTo>
                    <a:pt x="13698" y="3004"/>
                    <a:pt x="20950" y="0"/>
                    <a:pt x="28512" y="0"/>
                  </a:cubicBezTo>
                  <a:close/>
                </a:path>
              </a:pathLst>
            </a:custGeom>
            <a:blipFill>
              <a:blip r:embed="rId4"/>
              <a:stretch>
                <a:fillRect l="0" t="-12515" r="0" b="-15520"/>
              </a:stretch>
            </a:blipFill>
          </p:spPr>
        </p:sp>
      </p:grpSp>
      <p:sp>
        <p:nvSpPr>
          <p:cNvPr name="Freeform 6" id="6"/>
          <p:cNvSpPr/>
          <p:nvPr/>
        </p:nvSpPr>
        <p:spPr>
          <a:xfrm flipH="false" flipV="false" rot="0">
            <a:off x="1028700" y="3936553"/>
            <a:ext cx="2059674" cy="1910234"/>
          </a:xfrm>
          <a:custGeom>
            <a:avLst/>
            <a:gdLst/>
            <a:ahLst/>
            <a:cxnLst/>
            <a:rect r="r" b="b" t="t" l="l"/>
            <a:pathLst>
              <a:path h="1910234" w="2059674">
                <a:moveTo>
                  <a:pt x="0" y="0"/>
                </a:moveTo>
                <a:lnTo>
                  <a:pt x="2059674" y="0"/>
                </a:lnTo>
                <a:lnTo>
                  <a:pt x="2059674" y="1910234"/>
                </a:lnTo>
                <a:lnTo>
                  <a:pt x="0" y="1910234"/>
                </a:lnTo>
                <a:lnTo>
                  <a:pt x="0" y="0"/>
                </a:lnTo>
                <a:close/>
              </a:path>
            </a:pathLst>
          </a:custGeom>
          <a:blipFill>
            <a:blip r:embed="rId5"/>
            <a:stretch>
              <a:fillRect l="0" t="0" r="0" b="0"/>
            </a:stretch>
          </a:blipFill>
        </p:spPr>
      </p:sp>
      <p:sp>
        <p:nvSpPr>
          <p:cNvPr name="Freeform 7" id="7"/>
          <p:cNvSpPr/>
          <p:nvPr/>
        </p:nvSpPr>
        <p:spPr>
          <a:xfrm flipH="false" flipV="false" rot="0">
            <a:off x="8980584" y="5078512"/>
            <a:ext cx="8499443" cy="4953817"/>
          </a:xfrm>
          <a:custGeom>
            <a:avLst/>
            <a:gdLst/>
            <a:ahLst/>
            <a:cxnLst/>
            <a:rect r="r" b="b" t="t" l="l"/>
            <a:pathLst>
              <a:path h="4953817" w="8499443">
                <a:moveTo>
                  <a:pt x="0" y="0"/>
                </a:moveTo>
                <a:lnTo>
                  <a:pt x="8499443" y="0"/>
                </a:lnTo>
                <a:lnTo>
                  <a:pt x="8499443" y="4953817"/>
                </a:lnTo>
                <a:lnTo>
                  <a:pt x="0" y="4953817"/>
                </a:lnTo>
                <a:lnTo>
                  <a:pt x="0" y="0"/>
                </a:lnTo>
                <a:close/>
              </a:path>
            </a:pathLst>
          </a:custGeom>
          <a:blipFill>
            <a:blip r:embed="rId6"/>
            <a:stretch>
              <a:fillRect l="0" t="0" r="0" b="0"/>
            </a:stretch>
          </a:blipFill>
        </p:spPr>
      </p:sp>
      <p:sp>
        <p:nvSpPr>
          <p:cNvPr name="Freeform 8" id="8"/>
          <p:cNvSpPr/>
          <p:nvPr/>
        </p:nvSpPr>
        <p:spPr>
          <a:xfrm flipH="false" flipV="false" rot="0">
            <a:off x="8221859" y="281797"/>
            <a:ext cx="8066007" cy="4861703"/>
          </a:xfrm>
          <a:custGeom>
            <a:avLst/>
            <a:gdLst/>
            <a:ahLst/>
            <a:cxnLst/>
            <a:rect r="r" b="b" t="t" l="l"/>
            <a:pathLst>
              <a:path h="4861703" w="8066007">
                <a:moveTo>
                  <a:pt x="0" y="0"/>
                </a:moveTo>
                <a:lnTo>
                  <a:pt x="8066006" y="0"/>
                </a:lnTo>
                <a:lnTo>
                  <a:pt x="8066006" y="4861703"/>
                </a:lnTo>
                <a:lnTo>
                  <a:pt x="0" y="4861703"/>
                </a:lnTo>
                <a:lnTo>
                  <a:pt x="0" y="0"/>
                </a:lnTo>
                <a:close/>
              </a:path>
            </a:pathLst>
          </a:custGeom>
          <a:blipFill>
            <a:blip r:embed="rId7"/>
            <a:stretch>
              <a:fillRect l="0" t="0" r="0" b="0"/>
            </a:stretch>
          </a:blipFill>
        </p:spPr>
      </p:sp>
      <p:sp>
        <p:nvSpPr>
          <p:cNvPr name="TextBox 9" id="9"/>
          <p:cNvSpPr txBox="true"/>
          <p:nvPr/>
        </p:nvSpPr>
        <p:spPr>
          <a:xfrm rot="0">
            <a:off x="2734859" y="3836844"/>
            <a:ext cx="4302186" cy="2128702"/>
          </a:xfrm>
          <a:prstGeom prst="rect">
            <a:avLst/>
          </a:prstGeom>
        </p:spPr>
        <p:txBody>
          <a:bodyPr anchor="t" rtlCol="false" tIns="0" lIns="0" bIns="0" rIns="0">
            <a:spAutoFit/>
          </a:bodyPr>
          <a:lstStyle/>
          <a:p>
            <a:pPr algn="ctr">
              <a:lnSpc>
                <a:spcPts val="5600"/>
              </a:lnSpc>
            </a:pPr>
            <a:r>
              <a:rPr lang="en-US" sz="4786">
                <a:solidFill>
                  <a:srgbClr val="2254C5"/>
                </a:solidFill>
                <a:latin typeface="Montserrat Bold"/>
              </a:rPr>
              <a:t>The Restorative Mindset</a:t>
            </a:r>
          </a:p>
        </p:txBody>
      </p:sp>
      <p:sp>
        <p:nvSpPr>
          <p:cNvPr name="TextBox 10" id="10"/>
          <p:cNvSpPr txBox="true"/>
          <p:nvPr/>
        </p:nvSpPr>
        <p:spPr>
          <a:xfrm rot="0">
            <a:off x="0" y="6116699"/>
            <a:ext cx="8652739" cy="4111708"/>
          </a:xfrm>
          <a:prstGeom prst="rect">
            <a:avLst/>
          </a:prstGeom>
        </p:spPr>
        <p:txBody>
          <a:bodyPr anchor="t" rtlCol="false" tIns="0" lIns="0" bIns="0" rIns="0">
            <a:spAutoFit/>
          </a:bodyPr>
          <a:lstStyle/>
          <a:p>
            <a:pPr marL="504039" indent="-252019" lvl="1">
              <a:lnSpc>
                <a:spcPts val="3268"/>
              </a:lnSpc>
              <a:buAutoNum type="arabicPeriod" startAt="1"/>
            </a:pPr>
            <a:r>
              <a:rPr lang="en-US" sz="2334">
                <a:solidFill>
                  <a:srgbClr val="2254C5"/>
                </a:solidFill>
                <a:latin typeface="Arimo Bold"/>
              </a:rPr>
              <a:t>OPPORTUNITY</a:t>
            </a:r>
            <a:r>
              <a:rPr lang="en-US" sz="2334">
                <a:solidFill>
                  <a:srgbClr val="2254C5"/>
                </a:solidFill>
                <a:latin typeface="Arimo"/>
              </a:rPr>
              <a:t> - Look at each situation as an opportunity for a teachable moment.</a:t>
            </a:r>
          </a:p>
          <a:p>
            <a:pPr marL="504039" indent="-252019" lvl="1">
              <a:lnSpc>
                <a:spcPts val="3268"/>
              </a:lnSpc>
              <a:buAutoNum type="arabicPeriod" startAt="1"/>
            </a:pPr>
            <a:r>
              <a:rPr lang="en-US" sz="2334">
                <a:solidFill>
                  <a:srgbClr val="2254C5"/>
                </a:solidFill>
                <a:latin typeface="Arimo Bold"/>
              </a:rPr>
              <a:t>RELATIONSHIP</a:t>
            </a:r>
            <a:r>
              <a:rPr lang="en-US" sz="2334">
                <a:solidFill>
                  <a:srgbClr val="2254C5"/>
                </a:solidFill>
                <a:latin typeface="Arimo"/>
              </a:rPr>
              <a:t> - How can I use this opportunity to strengthen my relationship with this student/youth?</a:t>
            </a:r>
          </a:p>
          <a:p>
            <a:pPr marL="504039" indent="-252019" lvl="1">
              <a:lnSpc>
                <a:spcPts val="3268"/>
              </a:lnSpc>
              <a:buAutoNum type="arabicPeriod" startAt="1"/>
            </a:pPr>
            <a:r>
              <a:rPr lang="en-US" sz="2334">
                <a:solidFill>
                  <a:srgbClr val="2254C5"/>
                </a:solidFill>
                <a:latin typeface="Arimo Bold"/>
              </a:rPr>
              <a:t>INDIVIDUALIZATION</a:t>
            </a:r>
            <a:r>
              <a:rPr lang="en-US" sz="2334">
                <a:solidFill>
                  <a:srgbClr val="2254C5"/>
                </a:solidFill>
                <a:latin typeface="Arimo"/>
              </a:rPr>
              <a:t> - What are the needs of this individual for the particular problem I am trying to solve?</a:t>
            </a:r>
          </a:p>
          <a:p>
            <a:pPr marL="504039" indent="-252019" lvl="1">
              <a:lnSpc>
                <a:spcPts val="3268"/>
              </a:lnSpc>
              <a:buAutoNum type="arabicPeriod" startAt="1"/>
            </a:pPr>
            <a:r>
              <a:rPr lang="en-US" sz="2334">
                <a:solidFill>
                  <a:srgbClr val="2254C5"/>
                </a:solidFill>
                <a:latin typeface="Arimo Bold"/>
              </a:rPr>
              <a:t>BUILD CHARACTER</a:t>
            </a:r>
            <a:r>
              <a:rPr lang="en-US" sz="2334">
                <a:solidFill>
                  <a:srgbClr val="2254C5"/>
                </a:solidFill>
                <a:latin typeface="Arimo"/>
              </a:rPr>
              <a:t> - What plan of action can I put into place to build character?</a:t>
            </a:r>
          </a:p>
          <a:p>
            <a:pPr marL="504039" indent="-252019" lvl="1">
              <a:lnSpc>
                <a:spcPts val="3268"/>
              </a:lnSpc>
              <a:buAutoNum type="arabicPeriod" startAt="1"/>
            </a:pPr>
            <a:r>
              <a:rPr lang="en-US" sz="2334">
                <a:solidFill>
                  <a:srgbClr val="2254C5"/>
                </a:solidFill>
                <a:latin typeface="Arimo Bold"/>
              </a:rPr>
              <a:t>IMPROVE OUTCOMES</a:t>
            </a:r>
            <a:r>
              <a:rPr lang="en-US" sz="2334">
                <a:solidFill>
                  <a:srgbClr val="2254C5"/>
                </a:solidFill>
                <a:latin typeface="Arimo"/>
              </a:rPr>
              <a:t> - What protective factors can I add in this young person’s life to improve future outcomes?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303321"/>
            <a:ext cx="17827871" cy="9777393"/>
          </a:xfrm>
          <a:custGeom>
            <a:avLst/>
            <a:gdLst/>
            <a:ahLst/>
            <a:cxnLst/>
            <a:rect r="r" b="b" t="t" l="l"/>
            <a:pathLst>
              <a:path h="9777393" w="17827871">
                <a:moveTo>
                  <a:pt x="0" y="0"/>
                </a:moveTo>
                <a:lnTo>
                  <a:pt x="17827871" y="0"/>
                </a:lnTo>
                <a:lnTo>
                  <a:pt x="17827871" y="9777393"/>
                </a:lnTo>
                <a:lnTo>
                  <a:pt x="0" y="9777393"/>
                </a:lnTo>
                <a:lnTo>
                  <a:pt x="0" y="0"/>
                </a:lnTo>
                <a:close/>
              </a:path>
            </a:pathLst>
          </a:custGeom>
          <a:blipFill>
            <a:blip r:embed="rId2"/>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1154"/>
            <a:ext cx="18288000" cy="10204692"/>
          </a:xfrm>
          <a:custGeom>
            <a:avLst/>
            <a:gdLst/>
            <a:ahLst/>
            <a:cxnLst/>
            <a:rect r="r" b="b" t="t" l="l"/>
            <a:pathLst>
              <a:path h="10204692" w="18288000">
                <a:moveTo>
                  <a:pt x="0" y="0"/>
                </a:moveTo>
                <a:lnTo>
                  <a:pt x="18288000" y="0"/>
                </a:lnTo>
                <a:lnTo>
                  <a:pt x="18288000" y="10204692"/>
                </a:lnTo>
                <a:lnTo>
                  <a:pt x="0" y="10204692"/>
                </a:lnTo>
                <a:lnTo>
                  <a:pt x="0" y="0"/>
                </a:lnTo>
                <a:close/>
              </a:path>
            </a:pathLst>
          </a:custGeom>
          <a:blipFill>
            <a:blip r:embed="rId2"/>
            <a:stretch>
              <a:fillRect l="0" t="-500" r="0" b="-50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254C5"/>
        </a:solidFill>
      </p:bgPr>
    </p:bg>
    <p:spTree>
      <p:nvGrpSpPr>
        <p:cNvPr id="1" name=""/>
        <p:cNvGrpSpPr/>
        <p:nvPr/>
      </p:nvGrpSpPr>
      <p:grpSpPr>
        <a:xfrm>
          <a:off x="0" y="0"/>
          <a:ext cx="0" cy="0"/>
          <a:chOff x="0" y="0"/>
          <a:chExt cx="0" cy="0"/>
        </a:xfrm>
      </p:grpSpPr>
      <p:sp>
        <p:nvSpPr>
          <p:cNvPr name="AutoShape 2" id="2"/>
          <p:cNvSpPr/>
          <p:nvPr/>
        </p:nvSpPr>
        <p:spPr>
          <a:xfrm rot="0">
            <a:off x="0" y="9700628"/>
            <a:ext cx="18395101" cy="0"/>
          </a:xfrm>
          <a:prstGeom prst="line">
            <a:avLst/>
          </a:prstGeom>
          <a:ln cap="flat" w="38100">
            <a:solidFill>
              <a:srgbClr val="FFFFFF"/>
            </a:solidFill>
            <a:prstDash val="solid"/>
            <a:headEnd type="none" len="sm" w="sm"/>
            <a:tailEnd type="none" len="sm" w="sm"/>
          </a:ln>
        </p:spPr>
      </p:sp>
      <p:sp>
        <p:nvSpPr>
          <p:cNvPr name="AutoShape 3" id="3"/>
          <p:cNvSpPr/>
          <p:nvPr/>
        </p:nvSpPr>
        <p:spPr>
          <a:xfrm rot="0">
            <a:off x="11850061" y="633531"/>
            <a:ext cx="6437939" cy="0"/>
          </a:xfrm>
          <a:prstGeom prst="line">
            <a:avLst/>
          </a:prstGeom>
          <a:ln cap="flat" w="28575">
            <a:solidFill>
              <a:srgbClr val="FFFFFF"/>
            </a:solidFill>
            <a:prstDash val="solid"/>
            <a:headEnd type="none" len="sm" w="sm"/>
            <a:tailEnd type="none" len="sm" w="sm"/>
          </a:ln>
        </p:spPr>
      </p:sp>
      <p:sp>
        <p:nvSpPr>
          <p:cNvPr name="Freeform 4" id="4"/>
          <p:cNvSpPr/>
          <p:nvPr/>
        </p:nvSpPr>
        <p:spPr>
          <a:xfrm flipH="false" flipV="false" rot="0">
            <a:off x="12390738" y="1367778"/>
            <a:ext cx="5277202" cy="7627178"/>
          </a:xfrm>
          <a:custGeom>
            <a:avLst/>
            <a:gdLst/>
            <a:ahLst/>
            <a:cxnLst/>
            <a:rect r="r" b="b" t="t" l="l"/>
            <a:pathLst>
              <a:path h="7627178" w="5277202">
                <a:moveTo>
                  <a:pt x="0" y="0"/>
                </a:moveTo>
                <a:lnTo>
                  <a:pt x="5277202" y="0"/>
                </a:lnTo>
                <a:lnTo>
                  <a:pt x="5277202" y="7627178"/>
                </a:lnTo>
                <a:lnTo>
                  <a:pt x="0" y="7627178"/>
                </a:lnTo>
                <a:lnTo>
                  <a:pt x="0" y="0"/>
                </a:lnTo>
                <a:close/>
              </a:path>
            </a:pathLst>
          </a:custGeom>
          <a:blipFill>
            <a:blip r:embed="rId2"/>
            <a:stretch>
              <a:fillRect l="0" t="0" r="0" b="0"/>
            </a:stretch>
          </a:blipFill>
        </p:spPr>
      </p:sp>
      <p:sp>
        <p:nvSpPr>
          <p:cNvPr name="Freeform 5" id="5"/>
          <p:cNvSpPr/>
          <p:nvPr/>
        </p:nvSpPr>
        <p:spPr>
          <a:xfrm flipH="false" flipV="false" rot="0">
            <a:off x="8320595" y="3878090"/>
            <a:ext cx="5251234" cy="2061109"/>
          </a:xfrm>
          <a:custGeom>
            <a:avLst/>
            <a:gdLst/>
            <a:ahLst/>
            <a:cxnLst/>
            <a:rect r="r" b="b" t="t" l="l"/>
            <a:pathLst>
              <a:path h="2061109" w="5251234">
                <a:moveTo>
                  <a:pt x="0" y="0"/>
                </a:moveTo>
                <a:lnTo>
                  <a:pt x="5251234" y="0"/>
                </a:lnTo>
                <a:lnTo>
                  <a:pt x="5251234" y="2061109"/>
                </a:lnTo>
                <a:lnTo>
                  <a:pt x="0" y="2061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407271" y="1503109"/>
            <a:ext cx="11442790" cy="1272313"/>
          </a:xfrm>
          <a:prstGeom prst="rect">
            <a:avLst/>
          </a:prstGeom>
        </p:spPr>
        <p:txBody>
          <a:bodyPr anchor="t" rtlCol="false" tIns="0" lIns="0" bIns="0" rIns="0">
            <a:spAutoFit/>
          </a:bodyPr>
          <a:lstStyle/>
          <a:p>
            <a:pPr>
              <a:lnSpc>
                <a:spcPts val="10437"/>
              </a:lnSpc>
            </a:pPr>
            <a:r>
              <a:rPr lang="en-US" sz="7455">
                <a:solidFill>
                  <a:srgbClr val="FFFFFF"/>
                </a:solidFill>
                <a:latin typeface="Montserrat Bold"/>
              </a:rPr>
              <a:t>Sober Life, Safer Roads</a:t>
            </a:r>
          </a:p>
        </p:txBody>
      </p:sp>
      <p:sp>
        <p:nvSpPr>
          <p:cNvPr name="TextBox 7" id="7"/>
          <p:cNvSpPr txBox="true"/>
          <p:nvPr/>
        </p:nvSpPr>
        <p:spPr>
          <a:xfrm rot="0">
            <a:off x="8408987" y="4175668"/>
            <a:ext cx="5074450" cy="1190094"/>
          </a:xfrm>
          <a:prstGeom prst="rect">
            <a:avLst/>
          </a:prstGeom>
        </p:spPr>
        <p:txBody>
          <a:bodyPr anchor="t" rtlCol="false" tIns="0" lIns="0" bIns="0" rIns="0">
            <a:spAutoFit/>
          </a:bodyPr>
          <a:lstStyle/>
          <a:p>
            <a:pPr algn="r">
              <a:lnSpc>
                <a:spcPts val="3179"/>
              </a:lnSpc>
            </a:pPr>
            <a:r>
              <a:rPr lang="en-US" sz="2270">
                <a:solidFill>
                  <a:srgbClr val="2254C5"/>
                </a:solidFill>
                <a:latin typeface="Montserrat"/>
              </a:rPr>
              <a:t>Rebecca Stelter </a:t>
            </a:r>
          </a:p>
          <a:p>
            <a:pPr algn="r">
              <a:lnSpc>
                <a:spcPts val="3179"/>
              </a:lnSpc>
            </a:pPr>
            <a:r>
              <a:rPr lang="en-US" sz="2270">
                <a:solidFill>
                  <a:srgbClr val="2254C5"/>
                </a:solidFill>
                <a:latin typeface="Montserrat"/>
              </a:rPr>
              <a:t>Research Scientist II</a:t>
            </a:r>
          </a:p>
          <a:p>
            <a:pPr algn="r">
              <a:lnSpc>
                <a:spcPts val="3179"/>
              </a:lnSpc>
            </a:pPr>
            <a:r>
              <a:rPr lang="en-US" sz="2270">
                <a:solidFill>
                  <a:srgbClr val="2254C5"/>
                </a:solidFill>
                <a:latin typeface="Montserrat"/>
              </a:rPr>
              <a:t>Innovation Research and Training </a:t>
            </a:r>
          </a:p>
        </p:txBody>
      </p:sp>
      <p:sp>
        <p:nvSpPr>
          <p:cNvPr name="TextBox 8" id="8"/>
          <p:cNvSpPr txBox="true"/>
          <p:nvPr/>
        </p:nvSpPr>
        <p:spPr>
          <a:xfrm rot="0">
            <a:off x="407271" y="2737322"/>
            <a:ext cx="10105170" cy="815969"/>
          </a:xfrm>
          <a:prstGeom prst="rect">
            <a:avLst/>
          </a:prstGeom>
        </p:spPr>
        <p:txBody>
          <a:bodyPr anchor="t" rtlCol="false" tIns="0" lIns="0" bIns="0" rIns="0">
            <a:spAutoFit/>
          </a:bodyPr>
          <a:lstStyle/>
          <a:p>
            <a:pPr>
              <a:lnSpc>
                <a:spcPts val="3347"/>
              </a:lnSpc>
            </a:pPr>
            <a:r>
              <a:rPr lang="en-US" sz="2391">
                <a:solidFill>
                  <a:srgbClr val="FFFFFF"/>
                </a:solidFill>
                <a:latin typeface="Montserrat"/>
              </a:rPr>
              <a:t>Innovations in preventing substance use and impaired driving among youth</a:t>
            </a:r>
          </a:p>
        </p:txBody>
      </p:sp>
      <p:sp>
        <p:nvSpPr>
          <p:cNvPr name="TextBox 9" id="9"/>
          <p:cNvSpPr txBox="true"/>
          <p:nvPr/>
        </p:nvSpPr>
        <p:spPr>
          <a:xfrm rot="0">
            <a:off x="407271" y="4166143"/>
            <a:ext cx="7547954" cy="4200192"/>
          </a:xfrm>
          <a:prstGeom prst="rect">
            <a:avLst/>
          </a:prstGeom>
        </p:spPr>
        <p:txBody>
          <a:bodyPr anchor="t" rtlCol="false" tIns="0" lIns="0" bIns="0" rIns="0">
            <a:spAutoFit/>
          </a:bodyPr>
          <a:lstStyle/>
          <a:p>
            <a:pPr>
              <a:lnSpc>
                <a:spcPts val="3735"/>
              </a:lnSpc>
            </a:pPr>
            <a:r>
              <a:rPr lang="en-US" sz="2668">
                <a:solidFill>
                  <a:srgbClr val="FFFFFF"/>
                </a:solidFill>
                <a:latin typeface="Montserrat"/>
              </a:rPr>
              <a:t>Objectives of this Presentation - </a:t>
            </a:r>
          </a:p>
          <a:p>
            <a:pPr marL="576035" indent="-288018" lvl="1">
              <a:lnSpc>
                <a:spcPts val="3735"/>
              </a:lnSpc>
              <a:buAutoNum type="arabicPeriod" startAt="1"/>
            </a:pPr>
            <a:r>
              <a:rPr lang="en-US" sz="2668">
                <a:solidFill>
                  <a:srgbClr val="FFFFFF"/>
                </a:solidFill>
                <a:latin typeface="Montserrat"/>
              </a:rPr>
              <a:t>Learn key facts about the problem of substance use and impaired driving</a:t>
            </a:r>
          </a:p>
          <a:p>
            <a:pPr marL="576035" indent="-288018" lvl="1">
              <a:lnSpc>
                <a:spcPts val="3735"/>
              </a:lnSpc>
              <a:buAutoNum type="arabicPeriod" startAt="1"/>
            </a:pPr>
            <a:r>
              <a:rPr lang="en-US" sz="2668">
                <a:solidFill>
                  <a:srgbClr val="FFFFFF"/>
                </a:solidFill>
                <a:latin typeface="Montserrat"/>
              </a:rPr>
              <a:t>Understand the research basis for effective strategies for preventing substance use and impaired driving</a:t>
            </a:r>
          </a:p>
          <a:p>
            <a:pPr marL="576035" indent="-288018" lvl="1">
              <a:lnSpc>
                <a:spcPts val="3735"/>
              </a:lnSpc>
              <a:buAutoNum type="arabicPeriod" startAt="1"/>
            </a:pPr>
            <a:r>
              <a:rPr lang="en-US" sz="2668">
                <a:solidFill>
                  <a:srgbClr val="FFFFFF"/>
                </a:solidFill>
                <a:latin typeface="Montserrat"/>
              </a:rPr>
              <a:t>Describe effective educational strategies to engage teens and prevent substance use and impaired driving.</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1850061" y="661348"/>
            <a:ext cx="6437939" cy="0"/>
          </a:xfrm>
          <a:prstGeom prst="line">
            <a:avLst/>
          </a:prstGeom>
          <a:ln cap="flat" w="28575">
            <a:solidFill>
              <a:srgbClr val="2254C5"/>
            </a:solidFill>
            <a:prstDash val="solid"/>
            <a:headEnd type="none" len="sm" w="sm"/>
            <a:tailEnd type="none" len="sm" w="sm"/>
          </a:ln>
        </p:spPr>
      </p:sp>
      <p:sp>
        <p:nvSpPr>
          <p:cNvPr name="AutoShape 3" id="3"/>
          <p:cNvSpPr/>
          <p:nvPr/>
        </p:nvSpPr>
        <p:spPr>
          <a:xfrm rot="0">
            <a:off x="0" y="9728445"/>
            <a:ext cx="18395101" cy="0"/>
          </a:xfrm>
          <a:prstGeom prst="line">
            <a:avLst/>
          </a:prstGeom>
          <a:ln cap="flat" w="38100">
            <a:solidFill>
              <a:srgbClr val="2254C5"/>
            </a:solidFill>
            <a:prstDash val="solid"/>
            <a:headEnd type="none" len="sm" w="sm"/>
            <a:tailEnd type="none" len="sm" w="sm"/>
          </a:ln>
        </p:spPr>
      </p:sp>
      <p:sp>
        <p:nvSpPr>
          <p:cNvPr name="Freeform 4" id="4"/>
          <p:cNvSpPr/>
          <p:nvPr/>
        </p:nvSpPr>
        <p:spPr>
          <a:xfrm flipH="false" flipV="false" rot="0">
            <a:off x="9144000" y="3763975"/>
            <a:ext cx="8629535" cy="4341435"/>
          </a:xfrm>
          <a:custGeom>
            <a:avLst/>
            <a:gdLst/>
            <a:ahLst/>
            <a:cxnLst/>
            <a:rect r="r" b="b" t="t" l="l"/>
            <a:pathLst>
              <a:path h="4341435" w="8629535">
                <a:moveTo>
                  <a:pt x="0" y="0"/>
                </a:moveTo>
                <a:lnTo>
                  <a:pt x="8629535" y="0"/>
                </a:lnTo>
                <a:lnTo>
                  <a:pt x="8629535" y="4341435"/>
                </a:lnTo>
                <a:lnTo>
                  <a:pt x="0" y="4341435"/>
                </a:lnTo>
                <a:lnTo>
                  <a:pt x="0" y="0"/>
                </a:lnTo>
                <a:close/>
              </a:path>
            </a:pathLst>
          </a:custGeom>
          <a:blipFill>
            <a:blip r:embed="rId2"/>
            <a:stretch>
              <a:fillRect l="0" t="0" r="0" b="0"/>
            </a:stretch>
          </a:blipFill>
        </p:spPr>
      </p:sp>
      <p:sp>
        <p:nvSpPr>
          <p:cNvPr name="Freeform 5" id="5"/>
          <p:cNvSpPr/>
          <p:nvPr/>
        </p:nvSpPr>
        <p:spPr>
          <a:xfrm flipH="false" flipV="false" rot="0">
            <a:off x="448574" y="3705330"/>
            <a:ext cx="8413218" cy="4400080"/>
          </a:xfrm>
          <a:custGeom>
            <a:avLst/>
            <a:gdLst/>
            <a:ahLst/>
            <a:cxnLst/>
            <a:rect r="r" b="b" t="t" l="l"/>
            <a:pathLst>
              <a:path h="4400080" w="8413218">
                <a:moveTo>
                  <a:pt x="0" y="0"/>
                </a:moveTo>
                <a:lnTo>
                  <a:pt x="8413218" y="0"/>
                </a:lnTo>
                <a:lnTo>
                  <a:pt x="8413218" y="4400080"/>
                </a:lnTo>
                <a:lnTo>
                  <a:pt x="0" y="4400080"/>
                </a:lnTo>
                <a:lnTo>
                  <a:pt x="0" y="0"/>
                </a:lnTo>
                <a:close/>
              </a:path>
            </a:pathLst>
          </a:custGeom>
          <a:blipFill>
            <a:blip r:embed="rId3"/>
            <a:stretch>
              <a:fillRect l="0" t="0" r="0" b="0"/>
            </a:stretch>
          </a:blipFill>
        </p:spPr>
      </p:sp>
      <p:sp>
        <p:nvSpPr>
          <p:cNvPr name="TextBox 6" id="6"/>
          <p:cNvSpPr txBox="true"/>
          <p:nvPr/>
        </p:nvSpPr>
        <p:spPr>
          <a:xfrm rot="0">
            <a:off x="1028700" y="1491129"/>
            <a:ext cx="14769037" cy="1176937"/>
          </a:xfrm>
          <a:prstGeom prst="rect">
            <a:avLst/>
          </a:prstGeom>
        </p:spPr>
        <p:txBody>
          <a:bodyPr anchor="t" rtlCol="false" tIns="0" lIns="0" bIns="0" rIns="0">
            <a:spAutoFit/>
          </a:bodyPr>
          <a:lstStyle/>
          <a:p>
            <a:pPr>
              <a:lnSpc>
                <a:spcPts val="9604"/>
              </a:lnSpc>
            </a:pPr>
            <a:r>
              <a:rPr lang="en-US" sz="6860">
                <a:solidFill>
                  <a:srgbClr val="2254C5"/>
                </a:solidFill>
                <a:latin typeface="Montserrat Bold"/>
              </a:rPr>
              <a:t>THC/Marijuana use and driving -</a:t>
            </a:r>
          </a:p>
        </p:txBody>
      </p:sp>
      <p:sp>
        <p:nvSpPr>
          <p:cNvPr name="TextBox 7" id="7"/>
          <p:cNvSpPr txBox="true"/>
          <p:nvPr/>
        </p:nvSpPr>
        <p:spPr>
          <a:xfrm rot="0">
            <a:off x="1028700" y="2619958"/>
            <a:ext cx="11092835" cy="629667"/>
          </a:xfrm>
          <a:prstGeom prst="rect">
            <a:avLst/>
          </a:prstGeom>
        </p:spPr>
        <p:txBody>
          <a:bodyPr anchor="t" rtlCol="false" tIns="0" lIns="0" bIns="0" rIns="0">
            <a:spAutoFit/>
          </a:bodyPr>
          <a:lstStyle/>
          <a:p>
            <a:pPr>
              <a:lnSpc>
                <a:spcPts val="5281"/>
              </a:lnSpc>
            </a:pPr>
            <a:r>
              <a:rPr lang="en-US" sz="3772">
                <a:solidFill>
                  <a:srgbClr val="2254C5"/>
                </a:solidFill>
                <a:latin typeface="Montserrat"/>
              </a:rPr>
              <a:t>Common Misconceptions and glorification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372507" y="935917"/>
            <a:ext cx="4905031" cy="1478360"/>
            <a:chOff x="0" y="0"/>
            <a:chExt cx="3208308" cy="966973"/>
          </a:xfrm>
        </p:grpSpPr>
        <p:sp>
          <p:nvSpPr>
            <p:cNvPr name="Freeform 3" id="3"/>
            <p:cNvSpPr/>
            <p:nvPr/>
          </p:nvSpPr>
          <p:spPr>
            <a:xfrm flipH="false" flipV="false" rot="0">
              <a:off x="0" y="0"/>
              <a:ext cx="3208307" cy="966973"/>
            </a:xfrm>
            <a:custGeom>
              <a:avLst/>
              <a:gdLst/>
              <a:ahLst/>
              <a:cxnLst/>
              <a:rect r="r" b="b" t="t" l="l"/>
              <a:pathLst>
                <a:path h="966973" w="3208307">
                  <a:moveTo>
                    <a:pt x="0" y="0"/>
                  </a:moveTo>
                  <a:lnTo>
                    <a:pt x="3208307" y="0"/>
                  </a:lnTo>
                  <a:lnTo>
                    <a:pt x="3208307" y="966973"/>
                  </a:lnTo>
                  <a:lnTo>
                    <a:pt x="0" y="966973"/>
                  </a:lnTo>
                  <a:close/>
                </a:path>
              </a:pathLst>
            </a:custGeom>
            <a:solidFill>
              <a:srgbClr val="2254C5"/>
            </a:solidFill>
          </p:spPr>
        </p:sp>
      </p:grpSp>
      <p:sp>
        <p:nvSpPr>
          <p:cNvPr name="AutoShape 4" id="4"/>
          <p:cNvSpPr/>
          <p:nvPr/>
        </p:nvSpPr>
        <p:spPr>
          <a:xfrm rot="0">
            <a:off x="11850061" y="661348"/>
            <a:ext cx="6437939" cy="0"/>
          </a:xfrm>
          <a:prstGeom prst="line">
            <a:avLst/>
          </a:prstGeom>
          <a:ln cap="flat" w="28575">
            <a:solidFill>
              <a:srgbClr val="2254C5"/>
            </a:solidFill>
            <a:prstDash val="solid"/>
            <a:headEnd type="none" len="sm" w="sm"/>
            <a:tailEnd type="none" len="sm" w="sm"/>
          </a:ln>
        </p:spPr>
      </p:sp>
      <p:sp>
        <p:nvSpPr>
          <p:cNvPr name="AutoShape 5" id="5"/>
          <p:cNvSpPr/>
          <p:nvPr/>
        </p:nvSpPr>
        <p:spPr>
          <a:xfrm>
            <a:off x="0" y="9947520"/>
            <a:ext cx="18395101" cy="0"/>
          </a:xfrm>
          <a:prstGeom prst="line">
            <a:avLst/>
          </a:prstGeom>
          <a:ln cap="flat" w="38100">
            <a:solidFill>
              <a:srgbClr val="2254C5"/>
            </a:solidFill>
            <a:prstDash val="solid"/>
            <a:headEnd type="none" len="sm" w="sm"/>
            <a:tailEnd type="none" len="sm" w="sm"/>
          </a:ln>
        </p:spPr>
      </p:sp>
      <p:sp>
        <p:nvSpPr>
          <p:cNvPr name="Freeform 6" id="6"/>
          <p:cNvSpPr/>
          <p:nvPr/>
        </p:nvSpPr>
        <p:spPr>
          <a:xfrm flipH="false" flipV="false" rot="0">
            <a:off x="-366927" y="1985499"/>
            <a:ext cx="11989643" cy="6631953"/>
          </a:xfrm>
          <a:custGeom>
            <a:avLst/>
            <a:gdLst/>
            <a:ahLst/>
            <a:cxnLst/>
            <a:rect r="r" b="b" t="t" l="l"/>
            <a:pathLst>
              <a:path h="6631953" w="11989643">
                <a:moveTo>
                  <a:pt x="0" y="0"/>
                </a:moveTo>
                <a:lnTo>
                  <a:pt x="11989644" y="0"/>
                </a:lnTo>
                <a:lnTo>
                  <a:pt x="11989644" y="6631952"/>
                </a:lnTo>
                <a:lnTo>
                  <a:pt x="0" y="6631952"/>
                </a:lnTo>
                <a:lnTo>
                  <a:pt x="0" y="0"/>
                </a:lnTo>
                <a:close/>
              </a:path>
            </a:pathLst>
          </a:custGeom>
          <a:blipFill>
            <a:blip r:embed="rId2"/>
            <a:stretch>
              <a:fillRect l="0" t="0" r="0" b="0"/>
            </a:stretch>
          </a:blipFill>
        </p:spPr>
      </p:sp>
      <p:sp>
        <p:nvSpPr>
          <p:cNvPr name="Freeform 7" id="7"/>
          <p:cNvSpPr/>
          <p:nvPr/>
        </p:nvSpPr>
        <p:spPr>
          <a:xfrm flipH="false" flipV="false" rot="0">
            <a:off x="11632242" y="2577734"/>
            <a:ext cx="6501559" cy="7120755"/>
          </a:xfrm>
          <a:custGeom>
            <a:avLst/>
            <a:gdLst/>
            <a:ahLst/>
            <a:cxnLst/>
            <a:rect r="r" b="b" t="t" l="l"/>
            <a:pathLst>
              <a:path h="7120755" w="6501559">
                <a:moveTo>
                  <a:pt x="0" y="0"/>
                </a:moveTo>
                <a:lnTo>
                  <a:pt x="6501559" y="0"/>
                </a:lnTo>
                <a:lnTo>
                  <a:pt x="6501559" y="7120755"/>
                </a:lnTo>
                <a:lnTo>
                  <a:pt x="0" y="7120755"/>
                </a:lnTo>
                <a:lnTo>
                  <a:pt x="0" y="0"/>
                </a:lnTo>
                <a:close/>
              </a:path>
            </a:pathLst>
          </a:custGeom>
          <a:blipFill>
            <a:blip r:embed="rId3"/>
            <a:stretch>
              <a:fillRect l="0" t="0" r="0" b="0"/>
            </a:stretch>
          </a:blipFill>
        </p:spPr>
      </p:sp>
      <p:sp>
        <p:nvSpPr>
          <p:cNvPr name="TextBox 8" id="8"/>
          <p:cNvSpPr txBox="true"/>
          <p:nvPr/>
        </p:nvSpPr>
        <p:spPr>
          <a:xfrm rot="0">
            <a:off x="416467" y="401338"/>
            <a:ext cx="10518106" cy="1180288"/>
          </a:xfrm>
          <a:prstGeom prst="rect">
            <a:avLst/>
          </a:prstGeom>
        </p:spPr>
        <p:txBody>
          <a:bodyPr anchor="t" rtlCol="false" tIns="0" lIns="0" bIns="0" rIns="0">
            <a:spAutoFit/>
          </a:bodyPr>
          <a:lstStyle/>
          <a:p>
            <a:pPr algn="ctr">
              <a:lnSpc>
                <a:spcPts val="4769"/>
              </a:lnSpc>
            </a:pPr>
            <a:r>
              <a:rPr lang="en-US" sz="3406">
                <a:solidFill>
                  <a:srgbClr val="2254C5"/>
                </a:solidFill>
                <a:latin typeface="Montserrat Bold"/>
              </a:rPr>
              <a:t>Motor vehicle crashes are the leading cause of death among teens and young adults</a:t>
            </a:r>
          </a:p>
        </p:txBody>
      </p:sp>
      <p:sp>
        <p:nvSpPr>
          <p:cNvPr name="TextBox 9" id="9"/>
          <p:cNvSpPr txBox="true"/>
          <p:nvPr/>
        </p:nvSpPr>
        <p:spPr>
          <a:xfrm rot="0">
            <a:off x="12413546" y="1008575"/>
            <a:ext cx="4905031" cy="1294861"/>
          </a:xfrm>
          <a:prstGeom prst="rect">
            <a:avLst/>
          </a:prstGeom>
        </p:spPr>
        <p:txBody>
          <a:bodyPr anchor="t" rtlCol="false" tIns="0" lIns="0" bIns="0" rIns="0">
            <a:spAutoFit/>
          </a:bodyPr>
          <a:lstStyle/>
          <a:p>
            <a:pPr algn="ctr">
              <a:lnSpc>
                <a:spcPts val="3421"/>
              </a:lnSpc>
            </a:pPr>
            <a:r>
              <a:rPr lang="en-US" sz="2444">
                <a:solidFill>
                  <a:srgbClr val="FFFFFF"/>
                </a:solidFill>
                <a:latin typeface="Montserrat Classic"/>
              </a:rPr>
              <a:t>Teen Death Due to Car Crash is on the rise for the first time in decades.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254C5"/>
        </a:solidFill>
      </p:bgPr>
    </p:bg>
    <p:spTree>
      <p:nvGrpSpPr>
        <p:cNvPr id="1" name=""/>
        <p:cNvGrpSpPr/>
        <p:nvPr/>
      </p:nvGrpSpPr>
      <p:grpSpPr>
        <a:xfrm>
          <a:off x="0" y="0"/>
          <a:ext cx="0" cy="0"/>
          <a:chOff x="0" y="0"/>
          <a:chExt cx="0" cy="0"/>
        </a:xfrm>
      </p:grpSpPr>
      <p:sp>
        <p:nvSpPr>
          <p:cNvPr name="AutoShape 2" id="2"/>
          <p:cNvSpPr/>
          <p:nvPr/>
        </p:nvSpPr>
        <p:spPr>
          <a:xfrm rot="0">
            <a:off x="0" y="9700628"/>
            <a:ext cx="18395101" cy="0"/>
          </a:xfrm>
          <a:prstGeom prst="line">
            <a:avLst/>
          </a:prstGeom>
          <a:ln cap="flat" w="38100">
            <a:solidFill>
              <a:srgbClr val="FFFFFF"/>
            </a:solidFill>
            <a:prstDash val="solid"/>
            <a:headEnd type="none" len="sm" w="sm"/>
            <a:tailEnd type="none" len="sm" w="sm"/>
          </a:ln>
        </p:spPr>
      </p:sp>
      <p:sp>
        <p:nvSpPr>
          <p:cNvPr name="AutoShape 3" id="3"/>
          <p:cNvSpPr/>
          <p:nvPr/>
        </p:nvSpPr>
        <p:spPr>
          <a:xfrm rot="0">
            <a:off x="11850061" y="633531"/>
            <a:ext cx="6437939" cy="0"/>
          </a:xfrm>
          <a:prstGeom prst="line">
            <a:avLst/>
          </a:prstGeom>
          <a:ln cap="flat" w="28575">
            <a:solidFill>
              <a:srgbClr val="FFFFFF"/>
            </a:solidFill>
            <a:prstDash val="solid"/>
            <a:headEnd type="none" len="sm" w="sm"/>
            <a:tailEnd type="none" len="sm" w="sm"/>
          </a:ln>
        </p:spPr>
      </p:sp>
      <p:sp>
        <p:nvSpPr>
          <p:cNvPr name="Freeform 4" id="4"/>
          <p:cNvSpPr/>
          <p:nvPr/>
        </p:nvSpPr>
        <p:spPr>
          <a:xfrm flipH="false" flipV="false" rot="0">
            <a:off x="8847711" y="5332082"/>
            <a:ext cx="8915435" cy="4037788"/>
          </a:xfrm>
          <a:custGeom>
            <a:avLst/>
            <a:gdLst/>
            <a:ahLst/>
            <a:cxnLst/>
            <a:rect r="r" b="b" t="t" l="l"/>
            <a:pathLst>
              <a:path h="4037788" w="8915435">
                <a:moveTo>
                  <a:pt x="0" y="0"/>
                </a:moveTo>
                <a:lnTo>
                  <a:pt x="8915434" y="0"/>
                </a:lnTo>
                <a:lnTo>
                  <a:pt x="8915434" y="4037787"/>
                </a:lnTo>
                <a:lnTo>
                  <a:pt x="0" y="4037787"/>
                </a:lnTo>
                <a:lnTo>
                  <a:pt x="0" y="0"/>
                </a:lnTo>
                <a:close/>
              </a:path>
            </a:pathLst>
          </a:custGeom>
          <a:blipFill>
            <a:blip r:embed="rId2"/>
            <a:stretch>
              <a:fillRect l="0" t="0" r="0" b="0"/>
            </a:stretch>
          </a:blipFill>
        </p:spPr>
      </p:sp>
      <p:sp>
        <p:nvSpPr>
          <p:cNvPr name="Freeform 5" id="5"/>
          <p:cNvSpPr/>
          <p:nvPr/>
        </p:nvSpPr>
        <p:spPr>
          <a:xfrm flipH="false" flipV="false" rot="0">
            <a:off x="444391" y="2564641"/>
            <a:ext cx="4940894" cy="5534882"/>
          </a:xfrm>
          <a:custGeom>
            <a:avLst/>
            <a:gdLst/>
            <a:ahLst/>
            <a:cxnLst/>
            <a:rect r="r" b="b" t="t" l="l"/>
            <a:pathLst>
              <a:path h="5534882" w="4940894">
                <a:moveTo>
                  <a:pt x="0" y="0"/>
                </a:moveTo>
                <a:lnTo>
                  <a:pt x="4940895" y="0"/>
                </a:lnTo>
                <a:lnTo>
                  <a:pt x="4940895" y="5534882"/>
                </a:lnTo>
                <a:lnTo>
                  <a:pt x="0" y="5534882"/>
                </a:lnTo>
                <a:lnTo>
                  <a:pt x="0" y="0"/>
                </a:lnTo>
                <a:close/>
              </a:path>
            </a:pathLst>
          </a:custGeom>
          <a:blipFill>
            <a:blip r:embed="rId3"/>
            <a:stretch>
              <a:fillRect l="0" t="0" r="0" b="0"/>
            </a:stretch>
          </a:blipFill>
        </p:spPr>
      </p:sp>
      <p:sp>
        <p:nvSpPr>
          <p:cNvPr name="Freeform 6" id="6"/>
          <p:cNvSpPr/>
          <p:nvPr/>
        </p:nvSpPr>
        <p:spPr>
          <a:xfrm flipH="false" flipV="false" rot="0">
            <a:off x="10745351" y="1351612"/>
            <a:ext cx="6344614" cy="3685195"/>
          </a:xfrm>
          <a:custGeom>
            <a:avLst/>
            <a:gdLst/>
            <a:ahLst/>
            <a:cxnLst/>
            <a:rect r="r" b="b" t="t" l="l"/>
            <a:pathLst>
              <a:path h="3685195" w="6344614">
                <a:moveTo>
                  <a:pt x="0" y="0"/>
                </a:moveTo>
                <a:lnTo>
                  <a:pt x="6344614" y="0"/>
                </a:lnTo>
                <a:lnTo>
                  <a:pt x="6344614" y="3685195"/>
                </a:lnTo>
                <a:lnTo>
                  <a:pt x="0" y="3685195"/>
                </a:lnTo>
                <a:lnTo>
                  <a:pt x="0" y="0"/>
                </a:lnTo>
                <a:close/>
              </a:path>
            </a:pathLst>
          </a:custGeom>
          <a:blipFill>
            <a:blip r:embed="rId4"/>
            <a:stretch>
              <a:fillRect l="0" t="0" r="0" b="0"/>
            </a:stretch>
          </a:blipFill>
        </p:spPr>
      </p:sp>
      <p:sp>
        <p:nvSpPr>
          <p:cNvPr name="TextBox 7" id="7"/>
          <p:cNvSpPr txBox="true"/>
          <p:nvPr/>
        </p:nvSpPr>
        <p:spPr>
          <a:xfrm rot="0">
            <a:off x="444391" y="232728"/>
            <a:ext cx="11422404" cy="1940123"/>
          </a:xfrm>
          <a:prstGeom prst="rect">
            <a:avLst/>
          </a:prstGeom>
        </p:spPr>
        <p:txBody>
          <a:bodyPr anchor="t" rtlCol="false" tIns="0" lIns="0" bIns="0" rIns="0">
            <a:spAutoFit/>
          </a:bodyPr>
          <a:lstStyle/>
          <a:p>
            <a:pPr>
              <a:lnSpc>
                <a:spcPts val="7760"/>
              </a:lnSpc>
            </a:pPr>
            <a:r>
              <a:rPr lang="en-US" sz="5543">
                <a:solidFill>
                  <a:srgbClr val="FFFFFF"/>
                </a:solidFill>
                <a:latin typeface="Montserrat Bold"/>
              </a:rPr>
              <a:t>Addressing the problem from different angles</a:t>
            </a:r>
          </a:p>
        </p:txBody>
      </p:sp>
      <p:sp>
        <p:nvSpPr>
          <p:cNvPr name="TextBox 8" id="8"/>
          <p:cNvSpPr txBox="true"/>
          <p:nvPr/>
        </p:nvSpPr>
        <p:spPr>
          <a:xfrm rot="0">
            <a:off x="5801536" y="2485768"/>
            <a:ext cx="4591390" cy="2495297"/>
          </a:xfrm>
          <a:prstGeom prst="rect">
            <a:avLst/>
          </a:prstGeom>
        </p:spPr>
        <p:txBody>
          <a:bodyPr anchor="t" rtlCol="false" tIns="0" lIns="0" bIns="0" rIns="0">
            <a:spAutoFit/>
          </a:bodyPr>
          <a:lstStyle/>
          <a:p>
            <a:pPr>
              <a:lnSpc>
                <a:spcPts val="3350"/>
              </a:lnSpc>
            </a:pPr>
            <a:r>
              <a:rPr lang="en-US" sz="2393">
                <a:solidFill>
                  <a:srgbClr val="FFFFFF"/>
                </a:solidFill>
                <a:latin typeface="Montserrat"/>
              </a:rPr>
              <a:t>Unsafe driving and substance use are two high risk behaviors in teens and young adults that can be addressed together using existing theories.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1850061" y="661348"/>
            <a:ext cx="6437939" cy="0"/>
          </a:xfrm>
          <a:prstGeom prst="line">
            <a:avLst/>
          </a:prstGeom>
          <a:ln cap="flat" w="28575">
            <a:solidFill>
              <a:srgbClr val="2254C5"/>
            </a:solidFill>
            <a:prstDash val="solid"/>
            <a:headEnd type="none" len="sm" w="sm"/>
            <a:tailEnd type="none" len="sm" w="sm"/>
          </a:ln>
        </p:spPr>
      </p:sp>
      <p:sp>
        <p:nvSpPr>
          <p:cNvPr name="AutoShape 3" id="3"/>
          <p:cNvSpPr/>
          <p:nvPr/>
        </p:nvSpPr>
        <p:spPr>
          <a:xfrm rot="0">
            <a:off x="0" y="9728445"/>
            <a:ext cx="18395101" cy="0"/>
          </a:xfrm>
          <a:prstGeom prst="line">
            <a:avLst/>
          </a:prstGeom>
          <a:ln cap="flat" w="38100">
            <a:solidFill>
              <a:srgbClr val="2254C5"/>
            </a:solidFill>
            <a:prstDash val="solid"/>
            <a:headEnd type="none" len="sm" w="sm"/>
            <a:tailEnd type="none" len="sm" w="sm"/>
          </a:ln>
        </p:spPr>
      </p:sp>
      <p:sp>
        <p:nvSpPr>
          <p:cNvPr name="Freeform 4" id="4"/>
          <p:cNvSpPr/>
          <p:nvPr/>
        </p:nvSpPr>
        <p:spPr>
          <a:xfrm flipH="false" flipV="false" rot="0">
            <a:off x="393432" y="5313321"/>
            <a:ext cx="9040325" cy="3697392"/>
          </a:xfrm>
          <a:custGeom>
            <a:avLst/>
            <a:gdLst/>
            <a:ahLst/>
            <a:cxnLst/>
            <a:rect r="r" b="b" t="t" l="l"/>
            <a:pathLst>
              <a:path h="3697392" w="9040325">
                <a:moveTo>
                  <a:pt x="0" y="0"/>
                </a:moveTo>
                <a:lnTo>
                  <a:pt x="9040326" y="0"/>
                </a:lnTo>
                <a:lnTo>
                  <a:pt x="9040326" y="3697392"/>
                </a:lnTo>
                <a:lnTo>
                  <a:pt x="0" y="3697392"/>
                </a:lnTo>
                <a:lnTo>
                  <a:pt x="0" y="0"/>
                </a:lnTo>
                <a:close/>
              </a:path>
            </a:pathLst>
          </a:custGeom>
          <a:blipFill>
            <a:blip r:embed="rId2"/>
            <a:stretch>
              <a:fillRect l="0" t="-20448" r="0" b="-20448"/>
            </a:stretch>
          </a:blipFill>
        </p:spPr>
      </p:sp>
      <p:sp>
        <p:nvSpPr>
          <p:cNvPr name="Freeform 5" id="5"/>
          <p:cNvSpPr/>
          <p:nvPr/>
        </p:nvSpPr>
        <p:spPr>
          <a:xfrm flipH="false" flipV="false" rot="0">
            <a:off x="12136103" y="1028700"/>
            <a:ext cx="5123197" cy="8466893"/>
          </a:xfrm>
          <a:custGeom>
            <a:avLst/>
            <a:gdLst/>
            <a:ahLst/>
            <a:cxnLst/>
            <a:rect r="r" b="b" t="t" l="l"/>
            <a:pathLst>
              <a:path h="8466893" w="5123197">
                <a:moveTo>
                  <a:pt x="0" y="0"/>
                </a:moveTo>
                <a:lnTo>
                  <a:pt x="5123197" y="0"/>
                </a:lnTo>
                <a:lnTo>
                  <a:pt x="5123197" y="8466893"/>
                </a:lnTo>
                <a:lnTo>
                  <a:pt x="0" y="8466893"/>
                </a:lnTo>
                <a:lnTo>
                  <a:pt x="0" y="0"/>
                </a:lnTo>
                <a:close/>
              </a:path>
            </a:pathLst>
          </a:custGeom>
          <a:blipFill>
            <a:blip r:embed="rId3"/>
            <a:stretch>
              <a:fillRect l="-105" t="0" r="-105" b="-2666"/>
            </a:stretch>
          </a:blipFill>
        </p:spPr>
      </p:sp>
      <p:grpSp>
        <p:nvGrpSpPr>
          <p:cNvPr name="Group 6" id="6"/>
          <p:cNvGrpSpPr/>
          <p:nvPr/>
        </p:nvGrpSpPr>
        <p:grpSpPr>
          <a:xfrm rot="0">
            <a:off x="393432" y="147503"/>
            <a:ext cx="12560569" cy="2918417"/>
            <a:chOff x="0" y="0"/>
            <a:chExt cx="16747425" cy="3891223"/>
          </a:xfrm>
        </p:grpSpPr>
        <p:sp>
          <p:nvSpPr>
            <p:cNvPr name="TextBox 7" id="7"/>
            <p:cNvSpPr txBox="true"/>
            <p:nvPr/>
          </p:nvSpPr>
          <p:spPr>
            <a:xfrm rot="0">
              <a:off x="0" y="1164206"/>
              <a:ext cx="16747425" cy="1600719"/>
            </a:xfrm>
            <a:prstGeom prst="rect">
              <a:avLst/>
            </a:prstGeom>
          </p:spPr>
          <p:txBody>
            <a:bodyPr anchor="t" rtlCol="false" tIns="0" lIns="0" bIns="0" rIns="0">
              <a:spAutoFit/>
            </a:bodyPr>
            <a:lstStyle/>
            <a:p>
              <a:pPr algn="l">
                <a:lnSpc>
                  <a:spcPts val="9349"/>
                </a:lnSpc>
              </a:pPr>
              <a:r>
                <a:rPr lang="en-US" sz="8130">
                  <a:solidFill>
                    <a:srgbClr val="000000"/>
                  </a:solidFill>
                  <a:latin typeface="Prata"/>
                </a:rPr>
                <a:t>OPERATION PARENT</a:t>
              </a:r>
            </a:p>
          </p:txBody>
        </p:sp>
        <p:sp>
          <p:nvSpPr>
            <p:cNvPr name="TextBox 8" id="8"/>
            <p:cNvSpPr txBox="true"/>
            <p:nvPr/>
          </p:nvSpPr>
          <p:spPr>
            <a:xfrm rot="0">
              <a:off x="0" y="2944881"/>
              <a:ext cx="15118417" cy="946342"/>
            </a:xfrm>
            <a:prstGeom prst="rect">
              <a:avLst/>
            </a:prstGeom>
          </p:spPr>
          <p:txBody>
            <a:bodyPr anchor="t" rtlCol="false" tIns="0" lIns="0" bIns="0" rIns="0">
              <a:spAutoFit/>
            </a:bodyPr>
            <a:lstStyle/>
            <a:p>
              <a:pPr algn="l">
                <a:lnSpc>
                  <a:spcPts val="6055"/>
                </a:lnSpc>
              </a:pPr>
            </a:p>
          </p:txBody>
        </p:sp>
        <p:sp>
          <p:nvSpPr>
            <p:cNvPr name="TextBox 9" id="9"/>
            <p:cNvSpPr txBox="true"/>
            <p:nvPr/>
          </p:nvSpPr>
          <p:spPr>
            <a:xfrm rot="0">
              <a:off x="0" y="-104775"/>
              <a:ext cx="15118417" cy="900374"/>
            </a:xfrm>
            <a:prstGeom prst="rect">
              <a:avLst/>
            </a:prstGeom>
          </p:spPr>
          <p:txBody>
            <a:bodyPr anchor="t" rtlCol="false" tIns="0" lIns="0" bIns="0" rIns="0">
              <a:spAutoFit/>
            </a:bodyPr>
            <a:lstStyle/>
            <a:p>
              <a:pPr algn="l">
                <a:lnSpc>
                  <a:spcPts val="5692"/>
                </a:lnSpc>
              </a:pPr>
            </a:p>
          </p:txBody>
        </p:sp>
      </p:grpSp>
      <p:sp>
        <p:nvSpPr>
          <p:cNvPr name="TextBox 10" id="10"/>
          <p:cNvSpPr txBox="true"/>
          <p:nvPr/>
        </p:nvSpPr>
        <p:spPr>
          <a:xfrm rot="0">
            <a:off x="655410" y="2256406"/>
            <a:ext cx="10715129" cy="3634582"/>
          </a:xfrm>
          <a:prstGeom prst="rect">
            <a:avLst/>
          </a:prstGeom>
        </p:spPr>
        <p:txBody>
          <a:bodyPr anchor="t" rtlCol="false" tIns="0" lIns="0" bIns="0" rIns="0">
            <a:spAutoFit/>
          </a:bodyPr>
          <a:lstStyle/>
          <a:p>
            <a:pPr algn="ctr">
              <a:lnSpc>
                <a:spcPts val="5836"/>
              </a:lnSpc>
            </a:pPr>
            <a:r>
              <a:rPr lang="en-US" sz="4024" spc="603">
                <a:solidFill>
                  <a:srgbClr val="000000"/>
                </a:solidFill>
                <a:latin typeface="Josefin Sans Bold"/>
              </a:rPr>
              <a:t>MISSION: TO LOVE AND SUPPORT PARENTS BY PROVIDING REAL WORLD INFORMATION, CONNECTION, AND HOPE.</a:t>
            </a:r>
          </a:p>
          <a:p>
            <a:pPr algn="ctr">
              <a:lnSpc>
                <a:spcPts val="5836"/>
              </a:lnSpc>
            </a:pPr>
          </a:p>
        </p:txBody>
      </p:sp>
      <p:grpSp>
        <p:nvGrpSpPr>
          <p:cNvPr name="Group 11" id="11"/>
          <p:cNvGrpSpPr/>
          <p:nvPr/>
        </p:nvGrpSpPr>
        <p:grpSpPr>
          <a:xfrm rot="0">
            <a:off x="655410" y="5993177"/>
            <a:ext cx="10359059" cy="2337680"/>
            <a:chOff x="0" y="0"/>
            <a:chExt cx="13812079" cy="3116907"/>
          </a:xfrm>
        </p:grpSpPr>
        <p:sp>
          <p:nvSpPr>
            <p:cNvPr name="TextBox 12" id="12"/>
            <p:cNvSpPr txBox="true"/>
            <p:nvPr/>
          </p:nvSpPr>
          <p:spPr>
            <a:xfrm rot="0">
              <a:off x="0" y="123825"/>
              <a:ext cx="13812079" cy="921843"/>
            </a:xfrm>
            <a:prstGeom prst="rect">
              <a:avLst/>
            </a:prstGeom>
          </p:spPr>
          <p:txBody>
            <a:bodyPr anchor="t" rtlCol="false" tIns="0" lIns="0" bIns="0" rIns="0">
              <a:spAutoFit/>
            </a:bodyPr>
            <a:lstStyle/>
            <a:p>
              <a:pPr algn="l">
                <a:lnSpc>
                  <a:spcPts val="4940"/>
                </a:lnSpc>
              </a:pPr>
              <a:r>
                <a:rPr lang="en-US" sz="5200" spc="-260">
                  <a:solidFill>
                    <a:srgbClr val="000000"/>
                  </a:solidFill>
                  <a:latin typeface="League Spartan"/>
                </a:rPr>
                <a:t>Jean, Kelli, Nickie</a:t>
              </a:r>
            </a:p>
          </p:txBody>
        </p:sp>
        <p:sp>
          <p:nvSpPr>
            <p:cNvPr name="TextBox 13" id="13"/>
            <p:cNvSpPr txBox="true"/>
            <p:nvPr/>
          </p:nvSpPr>
          <p:spPr>
            <a:xfrm rot="0">
              <a:off x="0" y="1232862"/>
              <a:ext cx="13812079" cy="1884045"/>
            </a:xfrm>
            <a:prstGeom prst="rect">
              <a:avLst/>
            </a:prstGeom>
          </p:spPr>
          <p:txBody>
            <a:bodyPr anchor="t" rtlCol="false" tIns="0" lIns="0" bIns="0" rIns="0">
              <a:spAutoFit/>
            </a:bodyPr>
            <a:lstStyle/>
            <a:p>
              <a:pPr algn="l">
                <a:lnSpc>
                  <a:spcPts val="3802"/>
                </a:lnSpc>
              </a:pPr>
              <a:r>
                <a:rPr lang="en-US" sz="2924" spc="146">
                  <a:solidFill>
                    <a:srgbClr val="000000"/>
                  </a:solidFill>
                  <a:latin typeface="Sanchez"/>
                </a:rPr>
                <a:t>RECOGNIZED THE NEED TO GET REAL FACTS OUT TO PARENTS ABOUT PREVENTION SO THEY TOOK IT ON THEMSELVES.</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254C5"/>
        </a:solidFill>
      </p:bgPr>
    </p:bg>
    <p:spTree>
      <p:nvGrpSpPr>
        <p:cNvPr id="1" name=""/>
        <p:cNvGrpSpPr/>
        <p:nvPr/>
      </p:nvGrpSpPr>
      <p:grpSpPr>
        <a:xfrm>
          <a:off x="0" y="0"/>
          <a:ext cx="0" cy="0"/>
          <a:chOff x="0" y="0"/>
          <a:chExt cx="0" cy="0"/>
        </a:xfrm>
      </p:grpSpPr>
      <p:sp>
        <p:nvSpPr>
          <p:cNvPr name="AutoShape 2" id="2"/>
          <p:cNvSpPr/>
          <p:nvPr/>
        </p:nvSpPr>
        <p:spPr>
          <a:xfrm rot="0">
            <a:off x="0" y="9700628"/>
            <a:ext cx="18395101" cy="0"/>
          </a:xfrm>
          <a:prstGeom prst="line">
            <a:avLst/>
          </a:prstGeom>
          <a:ln cap="flat" w="38100">
            <a:solidFill>
              <a:srgbClr val="FFFFFF"/>
            </a:solidFill>
            <a:prstDash val="solid"/>
            <a:headEnd type="none" len="sm" w="sm"/>
            <a:tailEnd type="none" len="sm" w="sm"/>
          </a:ln>
        </p:spPr>
      </p:sp>
      <p:sp>
        <p:nvSpPr>
          <p:cNvPr name="AutoShape 3" id="3"/>
          <p:cNvSpPr/>
          <p:nvPr/>
        </p:nvSpPr>
        <p:spPr>
          <a:xfrm rot="0">
            <a:off x="11850061" y="633531"/>
            <a:ext cx="6437939" cy="0"/>
          </a:xfrm>
          <a:prstGeom prst="line">
            <a:avLst/>
          </a:prstGeom>
          <a:ln cap="flat" w="28575">
            <a:solidFill>
              <a:srgbClr val="FFFFFF"/>
            </a:solidFill>
            <a:prstDash val="solid"/>
            <a:headEnd type="none" len="sm" w="sm"/>
            <a:tailEnd type="none" len="sm" w="sm"/>
          </a:ln>
        </p:spPr>
      </p:sp>
      <p:sp>
        <p:nvSpPr>
          <p:cNvPr name="Freeform 4" id="4"/>
          <p:cNvSpPr/>
          <p:nvPr/>
        </p:nvSpPr>
        <p:spPr>
          <a:xfrm flipH="false" flipV="false" rot="0">
            <a:off x="326166" y="647819"/>
            <a:ext cx="5289455" cy="9227911"/>
          </a:xfrm>
          <a:custGeom>
            <a:avLst/>
            <a:gdLst/>
            <a:ahLst/>
            <a:cxnLst/>
            <a:rect r="r" b="b" t="t" l="l"/>
            <a:pathLst>
              <a:path h="9227911" w="5289455">
                <a:moveTo>
                  <a:pt x="0" y="0"/>
                </a:moveTo>
                <a:lnTo>
                  <a:pt x="5289455" y="0"/>
                </a:lnTo>
                <a:lnTo>
                  <a:pt x="5289455" y="9227911"/>
                </a:lnTo>
                <a:lnTo>
                  <a:pt x="0" y="9227911"/>
                </a:lnTo>
                <a:lnTo>
                  <a:pt x="0" y="0"/>
                </a:lnTo>
                <a:close/>
              </a:path>
            </a:pathLst>
          </a:custGeom>
          <a:blipFill>
            <a:blip r:embed="rId2"/>
            <a:stretch>
              <a:fillRect l="0" t="0" r="-878" b="0"/>
            </a:stretch>
          </a:blipFill>
        </p:spPr>
      </p:sp>
      <p:sp>
        <p:nvSpPr>
          <p:cNvPr name="Freeform 5" id="5"/>
          <p:cNvSpPr/>
          <p:nvPr/>
        </p:nvSpPr>
        <p:spPr>
          <a:xfrm flipH="false" flipV="false" rot="0">
            <a:off x="6163224" y="2164940"/>
            <a:ext cx="5961553" cy="7710789"/>
          </a:xfrm>
          <a:custGeom>
            <a:avLst/>
            <a:gdLst/>
            <a:ahLst/>
            <a:cxnLst/>
            <a:rect r="r" b="b" t="t" l="l"/>
            <a:pathLst>
              <a:path h="7710789" w="5961553">
                <a:moveTo>
                  <a:pt x="0" y="0"/>
                </a:moveTo>
                <a:lnTo>
                  <a:pt x="5961552" y="0"/>
                </a:lnTo>
                <a:lnTo>
                  <a:pt x="5961552" y="7710790"/>
                </a:lnTo>
                <a:lnTo>
                  <a:pt x="0" y="7710790"/>
                </a:lnTo>
                <a:lnTo>
                  <a:pt x="0" y="0"/>
                </a:lnTo>
                <a:close/>
              </a:path>
            </a:pathLst>
          </a:custGeom>
          <a:blipFill>
            <a:blip r:embed="rId3"/>
            <a:stretch>
              <a:fillRect l="0" t="0" r="0" b="0"/>
            </a:stretch>
          </a:blipFill>
        </p:spPr>
      </p:sp>
      <p:sp>
        <p:nvSpPr>
          <p:cNvPr name="Freeform 6" id="6"/>
          <p:cNvSpPr/>
          <p:nvPr/>
        </p:nvSpPr>
        <p:spPr>
          <a:xfrm flipH="false" flipV="false" rot="0">
            <a:off x="11614244" y="2797750"/>
            <a:ext cx="7274007" cy="7274007"/>
          </a:xfrm>
          <a:custGeom>
            <a:avLst/>
            <a:gdLst/>
            <a:ahLst/>
            <a:cxnLst/>
            <a:rect r="r" b="b" t="t" l="l"/>
            <a:pathLst>
              <a:path h="7274007" w="7274007">
                <a:moveTo>
                  <a:pt x="0" y="0"/>
                </a:moveTo>
                <a:lnTo>
                  <a:pt x="7274008" y="0"/>
                </a:lnTo>
                <a:lnTo>
                  <a:pt x="7274008" y="7274008"/>
                </a:lnTo>
                <a:lnTo>
                  <a:pt x="0" y="7274008"/>
                </a:lnTo>
                <a:lnTo>
                  <a:pt x="0" y="0"/>
                </a:lnTo>
                <a:close/>
              </a:path>
            </a:pathLst>
          </a:custGeom>
          <a:blipFill>
            <a:blip r:embed="rId4"/>
            <a:stretch>
              <a:fillRect l="0" t="0" r="0" b="0"/>
            </a:stretch>
          </a:blipFill>
        </p:spPr>
      </p:sp>
      <p:sp>
        <p:nvSpPr>
          <p:cNvPr name="TextBox 7" id="7"/>
          <p:cNvSpPr txBox="true"/>
          <p:nvPr/>
        </p:nvSpPr>
        <p:spPr>
          <a:xfrm rot="0">
            <a:off x="10470430" y="616204"/>
            <a:ext cx="10770009" cy="2483425"/>
          </a:xfrm>
          <a:prstGeom prst="rect">
            <a:avLst/>
          </a:prstGeom>
        </p:spPr>
        <p:txBody>
          <a:bodyPr anchor="t" rtlCol="false" tIns="0" lIns="0" bIns="0" rIns="0">
            <a:spAutoFit/>
          </a:bodyPr>
          <a:lstStyle/>
          <a:p>
            <a:pPr>
              <a:lnSpc>
                <a:spcPts val="9415"/>
              </a:lnSpc>
            </a:pPr>
            <a:r>
              <a:rPr lang="en-US" sz="10579">
                <a:solidFill>
                  <a:srgbClr val="000000"/>
                </a:solidFill>
                <a:latin typeface="Montserrat Bold"/>
              </a:rPr>
              <a:t>Free Resources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1850061" y="633531"/>
            <a:ext cx="6437939" cy="0"/>
          </a:xfrm>
          <a:prstGeom prst="line">
            <a:avLst/>
          </a:prstGeom>
          <a:ln cap="flat" w="28575">
            <a:solidFill>
              <a:srgbClr val="2254C5"/>
            </a:solidFill>
            <a:prstDash val="solid"/>
            <a:headEnd type="none" len="sm" w="sm"/>
            <a:tailEnd type="none" len="sm" w="sm"/>
          </a:ln>
        </p:spPr>
      </p:sp>
      <p:grpSp>
        <p:nvGrpSpPr>
          <p:cNvPr name="Group 3" id="3"/>
          <p:cNvGrpSpPr/>
          <p:nvPr/>
        </p:nvGrpSpPr>
        <p:grpSpPr>
          <a:xfrm rot="0">
            <a:off x="11583043" y="1028700"/>
            <a:ext cx="6507319" cy="2664300"/>
            <a:chOff x="0" y="0"/>
            <a:chExt cx="3667729" cy="1501683"/>
          </a:xfrm>
        </p:grpSpPr>
        <p:sp>
          <p:nvSpPr>
            <p:cNvPr name="Freeform 4" id="4"/>
            <p:cNvSpPr/>
            <p:nvPr/>
          </p:nvSpPr>
          <p:spPr>
            <a:xfrm flipH="false" flipV="false" rot="0">
              <a:off x="0" y="0"/>
              <a:ext cx="3667729" cy="1501683"/>
            </a:xfrm>
            <a:custGeom>
              <a:avLst/>
              <a:gdLst/>
              <a:ahLst/>
              <a:cxnLst/>
              <a:rect r="r" b="b" t="t" l="l"/>
              <a:pathLst>
                <a:path h="1501683" w="3667729">
                  <a:moveTo>
                    <a:pt x="0" y="0"/>
                  </a:moveTo>
                  <a:lnTo>
                    <a:pt x="3667729" y="0"/>
                  </a:lnTo>
                  <a:lnTo>
                    <a:pt x="3667729" y="1501683"/>
                  </a:lnTo>
                  <a:lnTo>
                    <a:pt x="0" y="1501683"/>
                  </a:lnTo>
                  <a:close/>
                </a:path>
              </a:pathLst>
            </a:custGeom>
            <a:solidFill>
              <a:srgbClr val="2254C5"/>
            </a:solidFill>
          </p:spPr>
        </p:sp>
      </p:grpSp>
      <p:sp>
        <p:nvSpPr>
          <p:cNvPr name="Freeform 5" id="5"/>
          <p:cNvSpPr/>
          <p:nvPr/>
        </p:nvSpPr>
        <p:spPr>
          <a:xfrm flipH="false" flipV="false" rot="0">
            <a:off x="10036262" y="5143500"/>
            <a:ext cx="3395641" cy="3395641"/>
          </a:xfrm>
          <a:custGeom>
            <a:avLst/>
            <a:gdLst/>
            <a:ahLst/>
            <a:cxnLst/>
            <a:rect r="r" b="b" t="t" l="l"/>
            <a:pathLst>
              <a:path h="3395641" w="3395641">
                <a:moveTo>
                  <a:pt x="0" y="0"/>
                </a:moveTo>
                <a:lnTo>
                  <a:pt x="3395641" y="0"/>
                </a:lnTo>
                <a:lnTo>
                  <a:pt x="3395641" y="3395641"/>
                </a:lnTo>
                <a:lnTo>
                  <a:pt x="0" y="3395641"/>
                </a:lnTo>
                <a:lnTo>
                  <a:pt x="0" y="0"/>
                </a:lnTo>
                <a:close/>
              </a:path>
            </a:pathLst>
          </a:custGeom>
          <a:blipFill>
            <a:blip r:embed="rId2"/>
            <a:stretch>
              <a:fillRect l="-140996" t="-88598" r="-122313" b="-53758"/>
            </a:stretch>
          </a:blipFill>
        </p:spPr>
      </p:sp>
      <p:sp>
        <p:nvSpPr>
          <p:cNvPr name="AutoShape 6" id="6"/>
          <p:cNvSpPr/>
          <p:nvPr/>
        </p:nvSpPr>
        <p:spPr>
          <a:xfrm rot="0">
            <a:off x="0" y="9700628"/>
            <a:ext cx="18395101" cy="0"/>
          </a:xfrm>
          <a:prstGeom prst="line">
            <a:avLst/>
          </a:prstGeom>
          <a:ln cap="flat" w="38100">
            <a:solidFill>
              <a:srgbClr val="2254C5"/>
            </a:solidFill>
            <a:prstDash val="solid"/>
            <a:headEnd type="none" len="sm" w="sm"/>
            <a:tailEnd type="none" len="sm" w="sm"/>
          </a:ln>
        </p:spPr>
      </p:sp>
      <p:grpSp>
        <p:nvGrpSpPr>
          <p:cNvPr name="Group 7" id="7"/>
          <p:cNvGrpSpPr/>
          <p:nvPr/>
        </p:nvGrpSpPr>
        <p:grpSpPr>
          <a:xfrm rot="0">
            <a:off x="13970522" y="5143500"/>
            <a:ext cx="3395641" cy="3395641"/>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2254C5"/>
            </a:solidFill>
          </p:spPr>
        </p:sp>
      </p:grpSp>
      <p:sp>
        <p:nvSpPr>
          <p:cNvPr name="Freeform 9" id="9"/>
          <p:cNvSpPr/>
          <p:nvPr/>
        </p:nvSpPr>
        <p:spPr>
          <a:xfrm flipH="false" flipV="false" rot="0">
            <a:off x="589865" y="297359"/>
            <a:ext cx="10751428" cy="6101665"/>
          </a:xfrm>
          <a:custGeom>
            <a:avLst/>
            <a:gdLst/>
            <a:ahLst/>
            <a:cxnLst/>
            <a:rect r="r" b="b" t="t" l="l"/>
            <a:pathLst>
              <a:path h="6101665" w="10751428">
                <a:moveTo>
                  <a:pt x="0" y="0"/>
                </a:moveTo>
                <a:lnTo>
                  <a:pt x="10751428" y="0"/>
                </a:lnTo>
                <a:lnTo>
                  <a:pt x="10751428" y="6101665"/>
                </a:lnTo>
                <a:lnTo>
                  <a:pt x="0" y="6101665"/>
                </a:lnTo>
                <a:lnTo>
                  <a:pt x="0" y="0"/>
                </a:lnTo>
                <a:close/>
              </a:path>
            </a:pathLst>
          </a:custGeom>
          <a:blipFill>
            <a:blip r:embed="rId3"/>
            <a:stretch>
              <a:fillRect l="0" t="0" r="0" b="0"/>
            </a:stretch>
          </a:blipFill>
        </p:spPr>
      </p:sp>
      <p:sp>
        <p:nvSpPr>
          <p:cNvPr name="Freeform 10" id="10"/>
          <p:cNvSpPr/>
          <p:nvPr/>
        </p:nvSpPr>
        <p:spPr>
          <a:xfrm flipH="false" flipV="false" rot="0">
            <a:off x="6890464" y="3942944"/>
            <a:ext cx="10776869" cy="6097682"/>
          </a:xfrm>
          <a:custGeom>
            <a:avLst/>
            <a:gdLst/>
            <a:ahLst/>
            <a:cxnLst/>
            <a:rect r="r" b="b" t="t" l="l"/>
            <a:pathLst>
              <a:path h="6097682" w="10776869">
                <a:moveTo>
                  <a:pt x="0" y="0"/>
                </a:moveTo>
                <a:lnTo>
                  <a:pt x="10776870" y="0"/>
                </a:lnTo>
                <a:lnTo>
                  <a:pt x="10776870" y="6097681"/>
                </a:lnTo>
                <a:lnTo>
                  <a:pt x="0" y="6097681"/>
                </a:lnTo>
                <a:lnTo>
                  <a:pt x="0" y="0"/>
                </a:lnTo>
                <a:close/>
              </a:path>
            </a:pathLst>
          </a:custGeom>
          <a:blipFill>
            <a:blip r:embed="rId4"/>
            <a:stretch>
              <a:fillRect l="0" t="0" r="0" b="0"/>
            </a:stretch>
          </a:blipFill>
        </p:spPr>
      </p:sp>
      <p:grpSp>
        <p:nvGrpSpPr>
          <p:cNvPr name="Group 11" id="11"/>
          <p:cNvGrpSpPr/>
          <p:nvPr/>
        </p:nvGrpSpPr>
        <p:grpSpPr>
          <a:xfrm rot="0">
            <a:off x="1520998" y="6039689"/>
            <a:ext cx="5206916" cy="3395641"/>
            <a:chOff x="0" y="0"/>
            <a:chExt cx="2934781" cy="1913890"/>
          </a:xfrm>
        </p:grpSpPr>
        <p:sp>
          <p:nvSpPr>
            <p:cNvPr name="Freeform 12" id="12"/>
            <p:cNvSpPr/>
            <p:nvPr/>
          </p:nvSpPr>
          <p:spPr>
            <a:xfrm flipH="false" flipV="false" rot="0">
              <a:off x="0" y="0"/>
              <a:ext cx="2934782" cy="1913890"/>
            </a:xfrm>
            <a:custGeom>
              <a:avLst/>
              <a:gdLst/>
              <a:ahLst/>
              <a:cxnLst/>
              <a:rect r="r" b="b" t="t" l="l"/>
              <a:pathLst>
                <a:path h="1913890" w="2934782">
                  <a:moveTo>
                    <a:pt x="0" y="0"/>
                  </a:moveTo>
                  <a:lnTo>
                    <a:pt x="2934782" y="0"/>
                  </a:lnTo>
                  <a:lnTo>
                    <a:pt x="2934782" y="1913890"/>
                  </a:lnTo>
                  <a:lnTo>
                    <a:pt x="0" y="1913890"/>
                  </a:lnTo>
                  <a:close/>
                </a:path>
              </a:pathLst>
            </a:custGeom>
            <a:solidFill>
              <a:srgbClr val="2254C5"/>
            </a:solidFill>
          </p:spPr>
        </p:sp>
      </p:grpSp>
      <p:sp>
        <p:nvSpPr>
          <p:cNvPr name="Freeform 13" id="13"/>
          <p:cNvSpPr/>
          <p:nvPr/>
        </p:nvSpPr>
        <p:spPr>
          <a:xfrm flipH="false" flipV="false" rot="0">
            <a:off x="858909" y="6517487"/>
            <a:ext cx="5288605" cy="3064679"/>
          </a:xfrm>
          <a:custGeom>
            <a:avLst/>
            <a:gdLst/>
            <a:ahLst/>
            <a:cxnLst/>
            <a:rect r="r" b="b" t="t" l="l"/>
            <a:pathLst>
              <a:path h="3064679" w="5288605">
                <a:moveTo>
                  <a:pt x="0" y="0"/>
                </a:moveTo>
                <a:lnTo>
                  <a:pt x="5288605" y="0"/>
                </a:lnTo>
                <a:lnTo>
                  <a:pt x="5288605" y="3064679"/>
                </a:lnTo>
                <a:lnTo>
                  <a:pt x="0" y="3064679"/>
                </a:lnTo>
                <a:lnTo>
                  <a:pt x="0" y="0"/>
                </a:lnTo>
                <a:close/>
              </a:path>
            </a:pathLst>
          </a:custGeom>
          <a:blipFill>
            <a:blip r:embed="rId5"/>
            <a:stretch>
              <a:fillRect l="0" t="0" r="0" b="0"/>
            </a:stretch>
          </a:blipFill>
        </p:spPr>
      </p:sp>
      <p:sp>
        <p:nvSpPr>
          <p:cNvPr name="TextBox 14" id="14"/>
          <p:cNvSpPr txBox="true"/>
          <p:nvPr/>
        </p:nvSpPr>
        <p:spPr>
          <a:xfrm rot="0">
            <a:off x="14176689" y="6679744"/>
            <a:ext cx="2983308" cy="1207770"/>
          </a:xfrm>
          <a:prstGeom prst="rect">
            <a:avLst/>
          </a:prstGeom>
        </p:spPr>
        <p:txBody>
          <a:bodyPr anchor="t" rtlCol="false" tIns="0" lIns="0" bIns="0" rIns="0">
            <a:spAutoFit/>
          </a:bodyPr>
          <a:lstStyle/>
          <a:p>
            <a:pPr algn="ctr">
              <a:lnSpc>
                <a:spcPts val="1679"/>
              </a:lnSpc>
            </a:pPr>
            <a:r>
              <a:rPr lang="en-US" sz="1200">
                <a:solidFill>
                  <a:srgbClr val="FFFFFF"/>
                </a:solidFill>
                <a:latin typeface="Montserrat"/>
              </a:rPr>
              <a:t>The product category that </a:t>
            </a:r>
          </a:p>
          <a:p>
            <a:pPr algn="ctr">
              <a:lnSpc>
                <a:spcPts val="1679"/>
              </a:lnSpc>
            </a:pPr>
            <a:r>
              <a:rPr lang="en-US" sz="1200">
                <a:solidFill>
                  <a:srgbClr val="FFFFFF"/>
                </a:solidFill>
                <a:latin typeface="Montserrat"/>
              </a:rPr>
              <a:t>we serve as an alternative is </a:t>
            </a:r>
          </a:p>
          <a:p>
            <a:pPr algn="ctr">
              <a:lnSpc>
                <a:spcPts val="1679"/>
              </a:lnSpc>
            </a:pPr>
            <a:r>
              <a:rPr lang="en-US" sz="1200">
                <a:solidFill>
                  <a:srgbClr val="FFFFFF"/>
                </a:solidFill>
                <a:latin typeface="Montserrat"/>
              </a:rPr>
              <a:t>offered. However, what we </a:t>
            </a:r>
          </a:p>
          <a:p>
            <a:pPr algn="ctr">
              <a:lnSpc>
                <a:spcPts val="1679"/>
              </a:lnSpc>
            </a:pPr>
            <a:r>
              <a:rPr lang="en-US" sz="1200">
                <a:solidFill>
                  <a:srgbClr val="FFFFFF"/>
                </a:solidFill>
                <a:latin typeface="Montserrat"/>
              </a:rPr>
              <a:t>offer must relate to one </a:t>
            </a:r>
          </a:p>
          <a:p>
            <a:pPr algn="ctr">
              <a:lnSpc>
                <a:spcPts val="1679"/>
              </a:lnSpc>
            </a:pPr>
            <a:r>
              <a:rPr lang="en-US" sz="1200">
                <a:solidFill>
                  <a:srgbClr val="FFFFFF"/>
                </a:solidFill>
                <a:latin typeface="Montserrat"/>
              </a:rPr>
              <a:t>another in solving society </a:t>
            </a:r>
          </a:p>
          <a:p>
            <a:pPr algn="ctr">
              <a:lnSpc>
                <a:spcPts val="1679"/>
              </a:lnSpc>
            </a:pPr>
            <a:r>
              <a:rPr lang="en-US" sz="1200">
                <a:solidFill>
                  <a:srgbClr val="FFFFFF"/>
                </a:solidFill>
                <a:latin typeface="Montserrat"/>
              </a:rPr>
              <a:t>and market problems.</a:t>
            </a:r>
          </a:p>
        </p:txBody>
      </p:sp>
      <p:sp>
        <p:nvSpPr>
          <p:cNvPr name="TextBox 15" id="15"/>
          <p:cNvSpPr txBox="true"/>
          <p:nvPr/>
        </p:nvSpPr>
        <p:spPr>
          <a:xfrm rot="0">
            <a:off x="14171401" y="5776077"/>
            <a:ext cx="2993883" cy="263612"/>
          </a:xfrm>
          <a:prstGeom prst="rect">
            <a:avLst/>
          </a:prstGeom>
        </p:spPr>
        <p:txBody>
          <a:bodyPr anchor="t" rtlCol="false" tIns="0" lIns="0" bIns="0" rIns="0">
            <a:spAutoFit/>
          </a:bodyPr>
          <a:lstStyle/>
          <a:p>
            <a:pPr algn="ctr">
              <a:lnSpc>
                <a:spcPts val="2105"/>
              </a:lnSpc>
            </a:pPr>
            <a:r>
              <a:rPr lang="en-US" sz="1503">
                <a:solidFill>
                  <a:srgbClr val="FFFFFF"/>
                </a:solidFill>
                <a:latin typeface="Montserrat Classic"/>
              </a:rPr>
              <a:t>Smart Home Platform</a:t>
            </a:r>
          </a:p>
        </p:txBody>
      </p:sp>
      <p:sp>
        <p:nvSpPr>
          <p:cNvPr name="TextBox 16" id="16"/>
          <p:cNvSpPr txBox="true"/>
          <p:nvPr/>
        </p:nvSpPr>
        <p:spPr>
          <a:xfrm rot="0">
            <a:off x="11583043" y="1886359"/>
            <a:ext cx="6507319" cy="746608"/>
          </a:xfrm>
          <a:prstGeom prst="rect">
            <a:avLst/>
          </a:prstGeom>
        </p:spPr>
        <p:txBody>
          <a:bodyPr anchor="t" rtlCol="false" tIns="0" lIns="0" bIns="0" rIns="0">
            <a:spAutoFit/>
          </a:bodyPr>
          <a:lstStyle/>
          <a:p>
            <a:pPr algn="ctr">
              <a:lnSpc>
                <a:spcPts val="6098"/>
              </a:lnSpc>
              <a:spcBef>
                <a:spcPct val="0"/>
              </a:spcBef>
            </a:pPr>
            <a:r>
              <a:rPr lang="en-US" sz="4355" u="sng">
                <a:solidFill>
                  <a:srgbClr val="FFFFFF"/>
                </a:solidFill>
                <a:latin typeface="Montserrat Classic"/>
              </a:rPr>
              <a:t>operationparent.org</a:t>
            </a:r>
            <a:r>
              <a:rPr lang="en-US" sz="4355">
                <a:solidFill>
                  <a:srgbClr val="FFFFFF"/>
                </a:solidFill>
                <a:latin typeface="Montserrat Classic"/>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7323" y="676038"/>
            <a:ext cx="7998718" cy="7988059"/>
            <a:chOff x="0" y="0"/>
            <a:chExt cx="6671310" cy="6662420"/>
          </a:xfrm>
        </p:grpSpPr>
        <p:sp>
          <p:nvSpPr>
            <p:cNvPr name="Freeform 3" id="3"/>
            <p:cNvSpPr/>
            <p:nvPr/>
          </p:nvSpPr>
          <p:spPr>
            <a:xfrm flipH="false" flipV="false" rot="0">
              <a:off x="0" y="0"/>
              <a:ext cx="6671310" cy="6662420"/>
            </a:xfrm>
            <a:custGeom>
              <a:avLst/>
              <a:gdLst/>
              <a:ahLst/>
              <a:cxnLst/>
              <a:rect r="r" b="b" t="t" l="l"/>
              <a:pathLst>
                <a:path h="6662420" w="6671310">
                  <a:moveTo>
                    <a:pt x="3340100" y="3331210"/>
                  </a:moveTo>
                  <a:lnTo>
                    <a:pt x="3329940" y="3331210"/>
                  </a:lnTo>
                  <a:lnTo>
                    <a:pt x="3329940" y="0"/>
                  </a:lnTo>
                  <a:cubicBezTo>
                    <a:pt x="1490980" y="0"/>
                    <a:pt x="0" y="1490980"/>
                    <a:pt x="0" y="3331210"/>
                  </a:cubicBezTo>
                  <a:cubicBezTo>
                    <a:pt x="0" y="5171440"/>
                    <a:pt x="1490980" y="6662420"/>
                    <a:pt x="3331210" y="6662420"/>
                  </a:cubicBezTo>
                  <a:lnTo>
                    <a:pt x="3340100" y="6662420"/>
                  </a:lnTo>
                  <a:cubicBezTo>
                    <a:pt x="5180330" y="6662420"/>
                    <a:pt x="6671310" y="5171440"/>
                    <a:pt x="6671310" y="3331210"/>
                  </a:cubicBezTo>
                  <a:lnTo>
                    <a:pt x="3340100" y="3331210"/>
                  </a:lnTo>
                  <a:close/>
                </a:path>
              </a:pathLst>
            </a:custGeom>
            <a:blipFill>
              <a:blip r:embed="rId2"/>
              <a:stretch>
                <a:fillRect l="0" t="0" r="-152880" b="0"/>
              </a:stretch>
            </a:blipFill>
          </p:spPr>
        </p:sp>
      </p:grpSp>
      <p:sp>
        <p:nvSpPr>
          <p:cNvPr name="Freeform 4" id="4"/>
          <p:cNvSpPr/>
          <p:nvPr/>
        </p:nvSpPr>
        <p:spPr>
          <a:xfrm flipH="false" flipV="false" rot="0">
            <a:off x="0" y="8905492"/>
            <a:ext cx="18288000" cy="2726189"/>
          </a:xfrm>
          <a:custGeom>
            <a:avLst/>
            <a:gdLst/>
            <a:ahLst/>
            <a:cxnLst/>
            <a:rect r="r" b="b" t="t" l="l"/>
            <a:pathLst>
              <a:path h="2726189" w="18288000">
                <a:moveTo>
                  <a:pt x="0" y="0"/>
                </a:moveTo>
                <a:lnTo>
                  <a:pt x="18288000" y="0"/>
                </a:lnTo>
                <a:lnTo>
                  <a:pt x="18288000" y="2726189"/>
                </a:lnTo>
                <a:lnTo>
                  <a:pt x="0" y="2726189"/>
                </a:lnTo>
                <a:lnTo>
                  <a:pt x="0" y="0"/>
                </a:lnTo>
                <a:close/>
              </a:path>
            </a:pathLst>
          </a:custGeom>
          <a:blipFill>
            <a:blip r:embed="rId3"/>
            <a:stretch>
              <a:fillRect l="-9605" t="0" r="-9605" b="-5960"/>
            </a:stretch>
          </a:blipFill>
        </p:spPr>
      </p:sp>
      <p:sp>
        <p:nvSpPr>
          <p:cNvPr name="TextBox 5" id="5"/>
          <p:cNvSpPr txBox="true"/>
          <p:nvPr/>
        </p:nvSpPr>
        <p:spPr>
          <a:xfrm rot="0">
            <a:off x="8656041" y="5890478"/>
            <a:ext cx="9292644" cy="844552"/>
          </a:xfrm>
          <a:prstGeom prst="rect">
            <a:avLst/>
          </a:prstGeom>
        </p:spPr>
        <p:txBody>
          <a:bodyPr anchor="t" rtlCol="false" tIns="0" lIns="0" bIns="0" rIns="0">
            <a:spAutoFit/>
          </a:bodyPr>
          <a:lstStyle/>
          <a:p>
            <a:pPr marL="0" indent="0" lvl="0">
              <a:lnSpc>
                <a:spcPts val="6999"/>
              </a:lnSpc>
              <a:spcBef>
                <a:spcPct val="0"/>
              </a:spcBef>
            </a:pPr>
            <a:r>
              <a:rPr lang="en-US" sz="4999">
                <a:solidFill>
                  <a:srgbClr val="000000"/>
                </a:solidFill>
                <a:latin typeface="Montserrat Bold"/>
              </a:rPr>
              <a:t>The Issues Impacting Youth</a:t>
            </a:r>
          </a:p>
        </p:txBody>
      </p:sp>
      <p:sp>
        <p:nvSpPr>
          <p:cNvPr name="TextBox 6" id="6"/>
          <p:cNvSpPr txBox="true"/>
          <p:nvPr/>
        </p:nvSpPr>
        <p:spPr>
          <a:xfrm rot="0">
            <a:off x="4970594" y="752238"/>
            <a:ext cx="11360646" cy="3575050"/>
          </a:xfrm>
          <a:prstGeom prst="rect">
            <a:avLst/>
          </a:prstGeom>
        </p:spPr>
        <p:txBody>
          <a:bodyPr anchor="t" rtlCol="false" tIns="0" lIns="0" bIns="0" rIns="0">
            <a:spAutoFit/>
          </a:bodyPr>
          <a:lstStyle/>
          <a:p>
            <a:pPr>
              <a:lnSpc>
                <a:spcPts val="9349"/>
              </a:lnSpc>
            </a:pPr>
            <a:r>
              <a:rPr lang="en-US" sz="8499">
                <a:solidFill>
                  <a:srgbClr val="000000"/>
                </a:solidFill>
                <a:latin typeface="Montserrat Classic"/>
              </a:rPr>
              <a:t>Cannabis Prevention </a:t>
            </a:r>
          </a:p>
          <a:p>
            <a:pPr>
              <a:lnSpc>
                <a:spcPts val="9349"/>
              </a:lnSpc>
            </a:pPr>
            <a:r>
              <a:rPr lang="en-US" sz="8499">
                <a:solidFill>
                  <a:srgbClr val="000000"/>
                </a:solidFill>
                <a:latin typeface="Montserrat Classic"/>
              </a:rPr>
              <a:t>in the Era of </a:t>
            </a:r>
          </a:p>
          <a:p>
            <a:pPr marL="0" indent="0" lvl="0">
              <a:lnSpc>
                <a:spcPts val="9349"/>
              </a:lnSpc>
            </a:pPr>
            <a:r>
              <a:rPr lang="en-US" sz="8499">
                <a:solidFill>
                  <a:srgbClr val="000000"/>
                </a:solidFill>
                <a:latin typeface="Montserrat Classic"/>
              </a:rPr>
              <a:t>Commercialization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DAF8nJbMfvw</dc:identifier>
  <dcterms:modified xsi:type="dcterms:W3CDTF">2011-08-01T06:04:30Z</dcterms:modified>
  <cp:revision>1</cp:revision>
  <dc:title>CADCA Overview</dc:title>
</cp:coreProperties>
</file>